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413" r:id="rId6"/>
    <p:sldId id="478" r:id="rId7"/>
    <p:sldId id="416" r:id="rId8"/>
    <p:sldId id="401" r:id="rId9"/>
    <p:sldId id="442" r:id="rId10"/>
    <p:sldId id="479" r:id="rId11"/>
    <p:sldId id="480" r:id="rId12"/>
    <p:sldId id="296" r:id="rId13"/>
    <p:sldId id="297" r:id="rId14"/>
    <p:sldId id="482" r:id="rId15"/>
    <p:sldId id="481" r:id="rId16"/>
    <p:sldId id="483" r:id="rId17"/>
    <p:sldId id="485" r:id="rId18"/>
    <p:sldId id="486" r:id="rId19"/>
    <p:sldId id="487" r:id="rId20"/>
    <p:sldId id="488" r:id="rId21"/>
    <p:sldId id="489" r:id="rId22"/>
    <p:sldId id="490" r:id="rId23"/>
    <p:sldId id="491" r:id="rId24"/>
    <p:sldId id="492" r:id="rId25"/>
    <p:sldId id="493" r:id="rId26"/>
    <p:sldId id="4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19" autoAdjust="0"/>
  </p:normalViewPr>
  <p:slideViewPr>
    <p:cSldViewPr snapToGrid="0">
      <p:cViewPr varScale="1">
        <p:scale>
          <a:sx n="122" d="100"/>
          <a:sy n="122" d="100"/>
        </p:scale>
        <p:origin x="24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453EA-CB22-4416-B1CB-C07DA136C01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D5DDBB24-7C6E-4E34-AFC2-CA6BAF0D199D}">
      <dgm:prSet phldrT="[Text]"/>
      <dgm:spPr/>
      <dgm:t>
        <a:bodyPr/>
        <a:lstStyle/>
        <a:p>
          <a:r>
            <a:rPr lang="en-US" dirty="0"/>
            <a:t>Behavior</a:t>
          </a:r>
        </a:p>
      </dgm:t>
    </dgm:pt>
    <dgm:pt modelId="{00C65B34-9FC9-43FF-BF4C-6D0F0D8CD102}" type="parTrans" cxnId="{8137700E-C87B-4ECA-AF0B-7E0BC0A5373E}">
      <dgm:prSet/>
      <dgm:spPr/>
      <dgm:t>
        <a:bodyPr/>
        <a:lstStyle/>
        <a:p>
          <a:endParaRPr lang="en-US"/>
        </a:p>
      </dgm:t>
    </dgm:pt>
    <dgm:pt modelId="{3871D520-5D01-4B4C-BAF2-3FEEB004C83E}" type="sibTrans" cxnId="{8137700E-C87B-4ECA-AF0B-7E0BC0A5373E}">
      <dgm:prSet/>
      <dgm:spPr/>
      <dgm:t>
        <a:bodyPr/>
        <a:lstStyle/>
        <a:p>
          <a:endParaRPr lang="en-US"/>
        </a:p>
      </dgm:t>
    </dgm:pt>
    <dgm:pt modelId="{3CCCB3B9-BA05-4B14-ADBD-CBB696263481}">
      <dgm:prSet phldrT="[Text]" custT="1"/>
      <dgm:spPr/>
      <dgm:t>
        <a:bodyPr/>
        <a:lstStyle/>
        <a:p>
          <a:r>
            <a:rPr lang="en-US" sz="1200" dirty="0"/>
            <a:t>Was this a punishment-if so for what?</a:t>
          </a:r>
        </a:p>
      </dgm:t>
    </dgm:pt>
    <dgm:pt modelId="{A8B62923-9419-4743-AFFB-10BE472E6F9E}" type="parTrans" cxnId="{21A4A325-913B-4689-9651-0B87606B26F5}">
      <dgm:prSet/>
      <dgm:spPr/>
      <dgm:t>
        <a:bodyPr/>
        <a:lstStyle/>
        <a:p>
          <a:endParaRPr lang="en-US"/>
        </a:p>
      </dgm:t>
    </dgm:pt>
    <dgm:pt modelId="{FC0A0887-D92B-4DE6-96CA-59806E525374}" type="sibTrans" cxnId="{21A4A325-913B-4689-9651-0B87606B26F5}">
      <dgm:prSet/>
      <dgm:spPr/>
      <dgm:t>
        <a:bodyPr/>
        <a:lstStyle/>
        <a:p>
          <a:endParaRPr lang="en-US"/>
        </a:p>
      </dgm:t>
    </dgm:pt>
    <dgm:pt modelId="{9F802673-FCC0-4781-BCEF-CD3912C7E3D1}">
      <dgm:prSet phldrT="[Text]" custT="1"/>
      <dgm:spPr/>
      <dgm:t>
        <a:bodyPr/>
        <a:lstStyle/>
        <a:p>
          <a:r>
            <a:rPr lang="en-US" sz="1200" dirty="0"/>
            <a:t>Does it accomplish something?</a:t>
          </a:r>
        </a:p>
      </dgm:t>
    </dgm:pt>
    <dgm:pt modelId="{217365DA-5C7C-4CB0-8ABF-FF69BE74AB67}" type="parTrans" cxnId="{5943841F-2613-467D-9ACB-0CBBF0466EF4}">
      <dgm:prSet/>
      <dgm:spPr/>
      <dgm:t>
        <a:bodyPr/>
        <a:lstStyle/>
        <a:p>
          <a:endParaRPr lang="en-US"/>
        </a:p>
      </dgm:t>
    </dgm:pt>
    <dgm:pt modelId="{D29D37DC-855C-4A95-BCCD-D0E563381630}" type="sibTrans" cxnId="{5943841F-2613-467D-9ACB-0CBBF0466EF4}">
      <dgm:prSet/>
      <dgm:spPr/>
      <dgm:t>
        <a:bodyPr/>
        <a:lstStyle/>
        <a:p>
          <a:endParaRPr lang="en-US"/>
        </a:p>
      </dgm:t>
    </dgm:pt>
    <dgm:pt modelId="{F3AB803D-6318-4DC1-818F-9C527F6C3823}">
      <dgm:prSet phldrT="[Text]" custT="1"/>
      <dgm:spPr/>
      <dgm:t>
        <a:bodyPr/>
        <a:lstStyle/>
        <a:p>
          <a:r>
            <a:rPr lang="en-US" sz="1200" dirty="0"/>
            <a:t>What is the affect on the wife?</a:t>
          </a:r>
        </a:p>
      </dgm:t>
    </dgm:pt>
    <dgm:pt modelId="{F8D2FCE5-F82B-41A8-AF0D-A3D348BE76DE}" type="parTrans" cxnId="{DD2D66E1-BE03-41E4-80F0-8A91D2066E03}">
      <dgm:prSet/>
      <dgm:spPr/>
      <dgm:t>
        <a:bodyPr/>
        <a:lstStyle/>
        <a:p>
          <a:endParaRPr lang="en-US"/>
        </a:p>
      </dgm:t>
    </dgm:pt>
    <dgm:pt modelId="{EA8E11AD-B0E1-41AD-B963-207D71B273EC}" type="sibTrans" cxnId="{DD2D66E1-BE03-41E4-80F0-8A91D2066E03}">
      <dgm:prSet/>
      <dgm:spPr/>
      <dgm:t>
        <a:bodyPr/>
        <a:lstStyle/>
        <a:p>
          <a:endParaRPr lang="en-US"/>
        </a:p>
      </dgm:t>
    </dgm:pt>
    <dgm:pt modelId="{82940F69-05D7-48D2-9B92-4CA0812001A5}">
      <dgm:prSet phldrT="[Text]" custT="1"/>
      <dgm:spPr/>
      <dgm:t>
        <a:bodyPr/>
        <a:lstStyle/>
        <a:p>
          <a:r>
            <a:rPr lang="en-US" sz="1200" dirty="0"/>
            <a:t>How does it change the wife's future behavior?</a:t>
          </a:r>
        </a:p>
      </dgm:t>
    </dgm:pt>
    <dgm:pt modelId="{20D8B633-9B72-4746-9366-F7595E3B4760}" type="parTrans" cxnId="{B6AEE41E-D7F5-440F-876E-CB4BBE152BD6}">
      <dgm:prSet/>
      <dgm:spPr/>
      <dgm:t>
        <a:bodyPr/>
        <a:lstStyle/>
        <a:p>
          <a:endParaRPr lang="en-US"/>
        </a:p>
      </dgm:t>
    </dgm:pt>
    <dgm:pt modelId="{842B7D7A-E6C3-4B6F-BD16-6B88DE9AF99F}" type="sibTrans" cxnId="{B6AEE41E-D7F5-440F-876E-CB4BBE152BD6}">
      <dgm:prSet/>
      <dgm:spPr/>
      <dgm:t>
        <a:bodyPr/>
        <a:lstStyle/>
        <a:p>
          <a:endParaRPr lang="en-US"/>
        </a:p>
      </dgm:t>
    </dgm:pt>
    <dgm:pt modelId="{472ADEDB-C548-41F9-B330-44A0FB721281}">
      <dgm:prSet phldrT="[Text]" custT="1"/>
      <dgm:spPr/>
      <dgm:t>
        <a:bodyPr/>
        <a:lstStyle/>
        <a:p>
          <a:r>
            <a:rPr lang="en-US" sz="1200" dirty="0"/>
            <a:t>Is there recognition it is wrong with true repentance?</a:t>
          </a:r>
          <a:br>
            <a:rPr lang="en-US" sz="1200" dirty="0"/>
          </a:br>
          <a:endParaRPr lang="en-US" sz="1200" dirty="0"/>
        </a:p>
      </dgm:t>
    </dgm:pt>
    <dgm:pt modelId="{7FBDDEF6-3305-4BF1-A5FB-00FE7F344636}" type="parTrans" cxnId="{CA73CD7F-5B1E-4A45-A857-07138E90139A}">
      <dgm:prSet/>
      <dgm:spPr/>
      <dgm:t>
        <a:bodyPr/>
        <a:lstStyle/>
        <a:p>
          <a:endParaRPr lang="en-US"/>
        </a:p>
      </dgm:t>
    </dgm:pt>
    <dgm:pt modelId="{A4E71248-632D-4C30-AB63-72A47EADF797}" type="sibTrans" cxnId="{CA73CD7F-5B1E-4A45-A857-07138E90139A}">
      <dgm:prSet/>
      <dgm:spPr/>
      <dgm:t>
        <a:bodyPr/>
        <a:lstStyle/>
        <a:p>
          <a:endParaRPr lang="en-US"/>
        </a:p>
      </dgm:t>
    </dgm:pt>
    <dgm:pt modelId="{EBA495D5-6DBF-41AA-8611-0F491A078477}">
      <dgm:prSet phldrT="[Text]" custT="1"/>
      <dgm:spPr/>
      <dgm:t>
        <a:bodyPr/>
        <a:lstStyle/>
        <a:p>
          <a:r>
            <a:rPr lang="en-US" sz="1100" dirty="0"/>
            <a:t>Can she express how this is hurting her without further </a:t>
          </a:r>
          <a:r>
            <a:rPr lang="en-US" sz="1050" dirty="0"/>
            <a:t>punishment</a:t>
          </a:r>
          <a:r>
            <a:rPr lang="en-US" sz="1100" dirty="0"/>
            <a:t>?</a:t>
          </a:r>
        </a:p>
      </dgm:t>
    </dgm:pt>
    <dgm:pt modelId="{3B4FD0EA-F3FA-410C-AA0D-4EA095C82C2D}" type="parTrans" cxnId="{EA6B455E-F0EC-49B9-97E9-BF687E4D7BDB}">
      <dgm:prSet/>
      <dgm:spPr/>
      <dgm:t>
        <a:bodyPr/>
        <a:lstStyle/>
        <a:p>
          <a:endParaRPr lang="en-US"/>
        </a:p>
      </dgm:t>
    </dgm:pt>
    <dgm:pt modelId="{2352411D-9142-418E-84E5-50CB3F9FFC37}" type="sibTrans" cxnId="{EA6B455E-F0EC-49B9-97E9-BF687E4D7BDB}">
      <dgm:prSet/>
      <dgm:spPr/>
      <dgm:t>
        <a:bodyPr/>
        <a:lstStyle/>
        <a:p>
          <a:endParaRPr lang="en-US"/>
        </a:p>
      </dgm:t>
    </dgm:pt>
    <dgm:pt modelId="{3CA12C9B-94AD-4A22-9E42-2FBE52192121}">
      <dgm:prSet phldrT="[Text]" custT="1"/>
      <dgm:spPr/>
      <dgm:t>
        <a:bodyPr/>
        <a:lstStyle/>
        <a:p>
          <a:r>
            <a:rPr lang="en-US" sz="1200" dirty="0"/>
            <a:t> For how long?</a:t>
          </a:r>
        </a:p>
      </dgm:t>
    </dgm:pt>
    <dgm:pt modelId="{B9B975D9-D03A-420B-804B-0BCBE3E67E1A}" type="parTrans" cxnId="{32259102-30AB-4F76-99CF-E0723A0EA6A2}">
      <dgm:prSet/>
      <dgm:spPr/>
      <dgm:t>
        <a:bodyPr/>
        <a:lstStyle/>
        <a:p>
          <a:endParaRPr lang="en-US"/>
        </a:p>
      </dgm:t>
    </dgm:pt>
    <dgm:pt modelId="{355C6559-B91E-45BE-92F3-1E73AB544A0F}" type="sibTrans" cxnId="{32259102-30AB-4F76-99CF-E0723A0EA6A2}">
      <dgm:prSet/>
      <dgm:spPr/>
      <dgm:t>
        <a:bodyPr/>
        <a:lstStyle/>
        <a:p>
          <a:endParaRPr lang="en-US"/>
        </a:p>
      </dgm:t>
    </dgm:pt>
    <dgm:pt modelId="{6B5FB829-2F6F-4277-B261-BA8C0E98C2DA}">
      <dgm:prSet phldrT="[Text]" custT="1"/>
      <dgm:spPr/>
      <dgm:t>
        <a:bodyPr/>
        <a:lstStyle/>
        <a:p>
          <a:r>
            <a:rPr lang="en-US" sz="1200" dirty="0"/>
            <a:t>How often  does this occur?</a:t>
          </a:r>
        </a:p>
      </dgm:t>
    </dgm:pt>
    <dgm:pt modelId="{7714351B-F83C-46F4-A906-A70B9EEA495F}" type="parTrans" cxnId="{7BB0E473-16CE-474F-9956-1BF1407ACC6A}">
      <dgm:prSet/>
      <dgm:spPr/>
      <dgm:t>
        <a:bodyPr/>
        <a:lstStyle/>
        <a:p>
          <a:endParaRPr lang="en-US"/>
        </a:p>
      </dgm:t>
    </dgm:pt>
    <dgm:pt modelId="{2CC4164B-4A8E-4C7F-A816-F14FBA2D2071}" type="sibTrans" cxnId="{7BB0E473-16CE-474F-9956-1BF1407ACC6A}">
      <dgm:prSet/>
      <dgm:spPr/>
      <dgm:t>
        <a:bodyPr/>
        <a:lstStyle/>
        <a:p>
          <a:endParaRPr lang="en-US"/>
        </a:p>
      </dgm:t>
    </dgm:pt>
    <dgm:pt modelId="{B4E95623-67B7-4FCC-88FB-0F248681C051}">
      <dgm:prSet phldrT="[Text]" custT="1"/>
      <dgm:spPr/>
      <dgm:t>
        <a:bodyPr/>
        <a:lstStyle/>
        <a:p>
          <a:r>
            <a:rPr lang="en-US" sz="1200" dirty="0"/>
            <a:t>Who repairs the relationship and why?</a:t>
          </a:r>
        </a:p>
      </dgm:t>
    </dgm:pt>
    <dgm:pt modelId="{C0B09842-31EC-432C-929C-40700B635F2B}" type="parTrans" cxnId="{6977ECA7-D7F6-4EB5-B1C4-7FE8E08BFCC3}">
      <dgm:prSet/>
      <dgm:spPr/>
      <dgm:t>
        <a:bodyPr/>
        <a:lstStyle/>
        <a:p>
          <a:endParaRPr lang="en-US"/>
        </a:p>
      </dgm:t>
    </dgm:pt>
    <dgm:pt modelId="{39CF2E49-2196-4DDA-A94C-6E0A7EC7260B}" type="sibTrans" cxnId="{6977ECA7-D7F6-4EB5-B1C4-7FE8E08BFCC3}">
      <dgm:prSet/>
      <dgm:spPr/>
      <dgm:t>
        <a:bodyPr/>
        <a:lstStyle/>
        <a:p>
          <a:endParaRPr lang="en-US"/>
        </a:p>
      </dgm:t>
    </dgm:pt>
    <dgm:pt modelId="{C57B3D53-15DF-48D2-98E7-F3201523D6E5}" type="pres">
      <dgm:prSet presAssocID="{78A453EA-CB22-4416-B1CB-C07DA136C01F}" presName="Name0" presStyleCnt="0">
        <dgm:presLayoutVars>
          <dgm:chMax val="1"/>
          <dgm:dir/>
          <dgm:animLvl val="ctr"/>
          <dgm:resizeHandles val="exact"/>
        </dgm:presLayoutVars>
      </dgm:prSet>
      <dgm:spPr/>
    </dgm:pt>
    <dgm:pt modelId="{527BAF36-A0FD-451E-9739-01E75DA5E0B1}" type="pres">
      <dgm:prSet presAssocID="{D5DDBB24-7C6E-4E34-AFC2-CA6BAF0D199D}" presName="centerShape" presStyleLbl="node0" presStyleIdx="0" presStyleCnt="1"/>
      <dgm:spPr/>
    </dgm:pt>
    <dgm:pt modelId="{5EB20E28-BE4B-4203-90B4-22E389EB5C59}" type="pres">
      <dgm:prSet presAssocID="{3CCCB3B9-BA05-4B14-ADBD-CBB696263481}" presName="node" presStyleLbl="node1" presStyleIdx="0" presStyleCnt="9">
        <dgm:presLayoutVars>
          <dgm:bulletEnabled val="1"/>
        </dgm:presLayoutVars>
      </dgm:prSet>
      <dgm:spPr/>
    </dgm:pt>
    <dgm:pt modelId="{296F4E54-7912-4466-819C-562E07CC47FF}" type="pres">
      <dgm:prSet presAssocID="{3CCCB3B9-BA05-4B14-ADBD-CBB696263481}" presName="dummy" presStyleCnt="0"/>
      <dgm:spPr/>
    </dgm:pt>
    <dgm:pt modelId="{C82E9786-3834-42F8-A2F5-98DC4FA5E6F8}" type="pres">
      <dgm:prSet presAssocID="{FC0A0887-D92B-4DE6-96CA-59806E525374}" presName="sibTrans" presStyleLbl="sibTrans2D1" presStyleIdx="0" presStyleCnt="9"/>
      <dgm:spPr/>
    </dgm:pt>
    <dgm:pt modelId="{8DE9664E-0140-4F1D-93FE-91301AC4BB78}" type="pres">
      <dgm:prSet presAssocID="{6B5FB829-2F6F-4277-B261-BA8C0E98C2DA}" presName="node" presStyleLbl="node1" presStyleIdx="1" presStyleCnt="9">
        <dgm:presLayoutVars>
          <dgm:bulletEnabled val="1"/>
        </dgm:presLayoutVars>
      </dgm:prSet>
      <dgm:spPr/>
    </dgm:pt>
    <dgm:pt modelId="{147A0A09-DFBB-4664-8259-803A1BAB0D78}" type="pres">
      <dgm:prSet presAssocID="{6B5FB829-2F6F-4277-B261-BA8C0E98C2DA}" presName="dummy" presStyleCnt="0"/>
      <dgm:spPr/>
    </dgm:pt>
    <dgm:pt modelId="{297C4AFD-23EE-4AE1-90A3-93E648312309}" type="pres">
      <dgm:prSet presAssocID="{2CC4164B-4A8E-4C7F-A816-F14FBA2D2071}" presName="sibTrans" presStyleLbl="sibTrans2D1" presStyleIdx="1" presStyleCnt="9"/>
      <dgm:spPr/>
    </dgm:pt>
    <dgm:pt modelId="{B1101E48-C796-4FB9-8D21-E1BB8968E775}" type="pres">
      <dgm:prSet presAssocID="{3CA12C9B-94AD-4A22-9E42-2FBE52192121}" presName="node" presStyleLbl="node1" presStyleIdx="2" presStyleCnt="9">
        <dgm:presLayoutVars>
          <dgm:bulletEnabled val="1"/>
        </dgm:presLayoutVars>
      </dgm:prSet>
      <dgm:spPr/>
    </dgm:pt>
    <dgm:pt modelId="{CED1B0DA-0C12-4496-8DE1-1EA1D335D3D7}" type="pres">
      <dgm:prSet presAssocID="{3CA12C9B-94AD-4A22-9E42-2FBE52192121}" presName="dummy" presStyleCnt="0"/>
      <dgm:spPr/>
    </dgm:pt>
    <dgm:pt modelId="{AAE8F971-BD39-4204-84DA-02BAFE260579}" type="pres">
      <dgm:prSet presAssocID="{355C6559-B91E-45BE-92F3-1E73AB544A0F}" presName="sibTrans" presStyleLbl="sibTrans2D1" presStyleIdx="2" presStyleCnt="9"/>
      <dgm:spPr/>
    </dgm:pt>
    <dgm:pt modelId="{A9AE818D-E9C3-460C-9CC5-0C960E135E42}" type="pres">
      <dgm:prSet presAssocID="{9F802673-FCC0-4781-BCEF-CD3912C7E3D1}" presName="node" presStyleLbl="node1" presStyleIdx="3" presStyleCnt="9">
        <dgm:presLayoutVars>
          <dgm:bulletEnabled val="1"/>
        </dgm:presLayoutVars>
      </dgm:prSet>
      <dgm:spPr/>
    </dgm:pt>
    <dgm:pt modelId="{A48F92BA-C456-436A-AEA4-EBD2AE9F46AF}" type="pres">
      <dgm:prSet presAssocID="{9F802673-FCC0-4781-BCEF-CD3912C7E3D1}" presName="dummy" presStyleCnt="0"/>
      <dgm:spPr/>
    </dgm:pt>
    <dgm:pt modelId="{14D64E8E-911D-42F0-A0B3-A1794D056E1F}" type="pres">
      <dgm:prSet presAssocID="{D29D37DC-855C-4A95-BCCD-D0E563381630}" presName="sibTrans" presStyleLbl="sibTrans2D1" presStyleIdx="3" presStyleCnt="9"/>
      <dgm:spPr/>
    </dgm:pt>
    <dgm:pt modelId="{A5DF6D10-8E28-4C83-B2B1-E3EB4D34B973}" type="pres">
      <dgm:prSet presAssocID="{F3AB803D-6318-4DC1-818F-9C527F6C3823}" presName="node" presStyleLbl="node1" presStyleIdx="4" presStyleCnt="9">
        <dgm:presLayoutVars>
          <dgm:bulletEnabled val="1"/>
        </dgm:presLayoutVars>
      </dgm:prSet>
      <dgm:spPr/>
    </dgm:pt>
    <dgm:pt modelId="{CE42186E-5BCA-4B8E-8EB7-999482FBFE4C}" type="pres">
      <dgm:prSet presAssocID="{F3AB803D-6318-4DC1-818F-9C527F6C3823}" presName="dummy" presStyleCnt="0"/>
      <dgm:spPr/>
    </dgm:pt>
    <dgm:pt modelId="{355979DD-897A-426F-AC0E-F3A03ECB1B5D}" type="pres">
      <dgm:prSet presAssocID="{EA8E11AD-B0E1-41AD-B963-207D71B273EC}" presName="sibTrans" presStyleLbl="sibTrans2D1" presStyleIdx="4" presStyleCnt="9"/>
      <dgm:spPr/>
    </dgm:pt>
    <dgm:pt modelId="{FE0DDC83-1696-477D-B0A3-0B815857FB83}" type="pres">
      <dgm:prSet presAssocID="{82940F69-05D7-48D2-9B92-4CA0812001A5}" presName="node" presStyleLbl="node1" presStyleIdx="5" presStyleCnt="9">
        <dgm:presLayoutVars>
          <dgm:bulletEnabled val="1"/>
        </dgm:presLayoutVars>
      </dgm:prSet>
      <dgm:spPr/>
    </dgm:pt>
    <dgm:pt modelId="{DD4BD0DD-0667-46BE-A329-73C5935A8414}" type="pres">
      <dgm:prSet presAssocID="{82940F69-05D7-48D2-9B92-4CA0812001A5}" presName="dummy" presStyleCnt="0"/>
      <dgm:spPr/>
    </dgm:pt>
    <dgm:pt modelId="{B331076E-0C91-4F22-9C9B-C425647090BC}" type="pres">
      <dgm:prSet presAssocID="{842B7D7A-E6C3-4B6F-BD16-6B88DE9AF99F}" presName="sibTrans" presStyleLbl="sibTrans2D1" presStyleIdx="5" presStyleCnt="9"/>
      <dgm:spPr/>
    </dgm:pt>
    <dgm:pt modelId="{B6951B81-8595-41F6-A479-DE67D5057ABF}" type="pres">
      <dgm:prSet presAssocID="{EBA495D5-6DBF-41AA-8611-0F491A078477}" presName="node" presStyleLbl="node1" presStyleIdx="6" presStyleCnt="9">
        <dgm:presLayoutVars>
          <dgm:bulletEnabled val="1"/>
        </dgm:presLayoutVars>
      </dgm:prSet>
      <dgm:spPr/>
    </dgm:pt>
    <dgm:pt modelId="{669BBDA6-64D8-4AF7-9129-8DA034DD115E}" type="pres">
      <dgm:prSet presAssocID="{EBA495D5-6DBF-41AA-8611-0F491A078477}" presName="dummy" presStyleCnt="0"/>
      <dgm:spPr/>
    </dgm:pt>
    <dgm:pt modelId="{85D52B73-D493-48E5-9D7B-C9B078CD99C1}" type="pres">
      <dgm:prSet presAssocID="{2352411D-9142-418E-84E5-50CB3F9FFC37}" presName="sibTrans" presStyleLbl="sibTrans2D1" presStyleIdx="6" presStyleCnt="9"/>
      <dgm:spPr/>
    </dgm:pt>
    <dgm:pt modelId="{DDA31B44-9213-4A2D-87FC-F724EAC059EC}" type="pres">
      <dgm:prSet presAssocID="{B4E95623-67B7-4FCC-88FB-0F248681C051}" presName="node" presStyleLbl="node1" presStyleIdx="7" presStyleCnt="9">
        <dgm:presLayoutVars>
          <dgm:bulletEnabled val="1"/>
        </dgm:presLayoutVars>
      </dgm:prSet>
      <dgm:spPr/>
    </dgm:pt>
    <dgm:pt modelId="{7E75D328-7DD5-46E7-8A01-CB7423B896A7}" type="pres">
      <dgm:prSet presAssocID="{B4E95623-67B7-4FCC-88FB-0F248681C051}" presName="dummy" presStyleCnt="0"/>
      <dgm:spPr/>
    </dgm:pt>
    <dgm:pt modelId="{5971203D-F094-478D-8C4E-9D4ABBD6662D}" type="pres">
      <dgm:prSet presAssocID="{39CF2E49-2196-4DDA-A94C-6E0A7EC7260B}" presName="sibTrans" presStyleLbl="sibTrans2D1" presStyleIdx="7" presStyleCnt="9"/>
      <dgm:spPr/>
    </dgm:pt>
    <dgm:pt modelId="{716C06AB-3275-4FF2-9AEF-21A9B0630086}" type="pres">
      <dgm:prSet presAssocID="{472ADEDB-C548-41F9-B330-44A0FB721281}" presName="node" presStyleLbl="node1" presStyleIdx="8" presStyleCnt="9">
        <dgm:presLayoutVars>
          <dgm:bulletEnabled val="1"/>
        </dgm:presLayoutVars>
      </dgm:prSet>
      <dgm:spPr/>
    </dgm:pt>
    <dgm:pt modelId="{A9D98405-3504-47C7-B967-F1D4F5428B43}" type="pres">
      <dgm:prSet presAssocID="{472ADEDB-C548-41F9-B330-44A0FB721281}" presName="dummy" presStyleCnt="0"/>
      <dgm:spPr/>
    </dgm:pt>
    <dgm:pt modelId="{B8A2DB3E-6BFD-471C-8B2B-C3197C1D1276}" type="pres">
      <dgm:prSet presAssocID="{A4E71248-632D-4C30-AB63-72A47EADF797}" presName="sibTrans" presStyleLbl="sibTrans2D1" presStyleIdx="8" presStyleCnt="9"/>
      <dgm:spPr/>
    </dgm:pt>
  </dgm:ptLst>
  <dgm:cxnLst>
    <dgm:cxn modelId="{32259102-30AB-4F76-99CF-E0723A0EA6A2}" srcId="{D5DDBB24-7C6E-4E34-AFC2-CA6BAF0D199D}" destId="{3CA12C9B-94AD-4A22-9E42-2FBE52192121}" srcOrd="2" destOrd="0" parTransId="{B9B975D9-D03A-420B-804B-0BCBE3E67E1A}" sibTransId="{355C6559-B91E-45BE-92F3-1E73AB544A0F}"/>
    <dgm:cxn modelId="{8137700E-C87B-4ECA-AF0B-7E0BC0A5373E}" srcId="{78A453EA-CB22-4416-B1CB-C07DA136C01F}" destId="{D5DDBB24-7C6E-4E34-AFC2-CA6BAF0D199D}" srcOrd="0" destOrd="0" parTransId="{00C65B34-9FC9-43FF-BF4C-6D0F0D8CD102}" sibTransId="{3871D520-5D01-4B4C-BAF2-3FEEB004C83E}"/>
    <dgm:cxn modelId="{5CA6EA15-A2CB-4438-B53D-8849A440B0D6}" type="presOf" srcId="{F3AB803D-6318-4DC1-818F-9C527F6C3823}" destId="{A5DF6D10-8E28-4C83-B2B1-E3EB4D34B973}" srcOrd="0" destOrd="0" presId="urn:microsoft.com/office/officeart/2005/8/layout/radial6"/>
    <dgm:cxn modelId="{B6AEE41E-D7F5-440F-876E-CB4BBE152BD6}" srcId="{D5DDBB24-7C6E-4E34-AFC2-CA6BAF0D199D}" destId="{82940F69-05D7-48D2-9B92-4CA0812001A5}" srcOrd="5" destOrd="0" parTransId="{20D8B633-9B72-4746-9366-F7595E3B4760}" sibTransId="{842B7D7A-E6C3-4B6F-BD16-6B88DE9AF99F}"/>
    <dgm:cxn modelId="{5943841F-2613-467D-9ACB-0CBBF0466EF4}" srcId="{D5DDBB24-7C6E-4E34-AFC2-CA6BAF0D199D}" destId="{9F802673-FCC0-4781-BCEF-CD3912C7E3D1}" srcOrd="3" destOrd="0" parTransId="{217365DA-5C7C-4CB0-8ABF-FF69BE74AB67}" sibTransId="{D29D37DC-855C-4A95-BCCD-D0E563381630}"/>
    <dgm:cxn modelId="{21A4A325-913B-4689-9651-0B87606B26F5}" srcId="{D5DDBB24-7C6E-4E34-AFC2-CA6BAF0D199D}" destId="{3CCCB3B9-BA05-4B14-ADBD-CBB696263481}" srcOrd="0" destOrd="0" parTransId="{A8B62923-9419-4743-AFFB-10BE472E6F9E}" sibTransId="{FC0A0887-D92B-4DE6-96CA-59806E525374}"/>
    <dgm:cxn modelId="{1FDD6835-B8D8-423E-BF8E-69185EF01F6C}" type="presOf" srcId="{9F802673-FCC0-4781-BCEF-CD3912C7E3D1}" destId="{A9AE818D-E9C3-460C-9CC5-0C960E135E42}" srcOrd="0" destOrd="0" presId="urn:microsoft.com/office/officeart/2005/8/layout/radial6"/>
    <dgm:cxn modelId="{BDC1C342-DD11-43C5-901C-13EC38E2DB5D}" type="presOf" srcId="{EBA495D5-6DBF-41AA-8611-0F491A078477}" destId="{B6951B81-8595-41F6-A479-DE67D5057ABF}" srcOrd="0" destOrd="0" presId="urn:microsoft.com/office/officeart/2005/8/layout/radial6"/>
    <dgm:cxn modelId="{0C2ECA4A-B0AA-490D-A6F4-956417FF402D}" type="presOf" srcId="{A4E71248-632D-4C30-AB63-72A47EADF797}" destId="{B8A2DB3E-6BFD-471C-8B2B-C3197C1D1276}" srcOrd="0" destOrd="0" presId="urn:microsoft.com/office/officeart/2005/8/layout/radial6"/>
    <dgm:cxn modelId="{9965B259-7B45-47E8-B148-97D13FAC23EC}" type="presOf" srcId="{3CCCB3B9-BA05-4B14-ADBD-CBB696263481}" destId="{5EB20E28-BE4B-4203-90B4-22E389EB5C59}" srcOrd="0" destOrd="0" presId="urn:microsoft.com/office/officeart/2005/8/layout/radial6"/>
    <dgm:cxn modelId="{FE51585C-5831-4144-ABC8-F9A9979947E7}" type="presOf" srcId="{6B5FB829-2F6F-4277-B261-BA8C0E98C2DA}" destId="{8DE9664E-0140-4F1D-93FE-91301AC4BB78}" srcOrd="0" destOrd="0" presId="urn:microsoft.com/office/officeart/2005/8/layout/radial6"/>
    <dgm:cxn modelId="{EA6B455E-F0EC-49B9-97E9-BF687E4D7BDB}" srcId="{D5DDBB24-7C6E-4E34-AFC2-CA6BAF0D199D}" destId="{EBA495D5-6DBF-41AA-8611-0F491A078477}" srcOrd="6" destOrd="0" parTransId="{3B4FD0EA-F3FA-410C-AA0D-4EA095C82C2D}" sibTransId="{2352411D-9142-418E-84E5-50CB3F9FFC37}"/>
    <dgm:cxn modelId="{40103963-F415-45D8-AFE6-8D667443A28E}" type="presOf" srcId="{D5DDBB24-7C6E-4E34-AFC2-CA6BAF0D199D}" destId="{527BAF36-A0FD-451E-9739-01E75DA5E0B1}" srcOrd="0" destOrd="0" presId="urn:microsoft.com/office/officeart/2005/8/layout/radial6"/>
    <dgm:cxn modelId="{3B601364-5916-44EA-AE76-012314F0BDDD}" type="presOf" srcId="{EA8E11AD-B0E1-41AD-B963-207D71B273EC}" destId="{355979DD-897A-426F-AC0E-F3A03ECB1B5D}" srcOrd="0" destOrd="0" presId="urn:microsoft.com/office/officeart/2005/8/layout/radial6"/>
    <dgm:cxn modelId="{27447B71-8374-4B0F-B022-23D926388080}" type="presOf" srcId="{2CC4164B-4A8E-4C7F-A816-F14FBA2D2071}" destId="{297C4AFD-23EE-4AE1-90A3-93E648312309}" srcOrd="0" destOrd="0" presId="urn:microsoft.com/office/officeart/2005/8/layout/radial6"/>
    <dgm:cxn modelId="{7BB0E473-16CE-474F-9956-1BF1407ACC6A}" srcId="{D5DDBB24-7C6E-4E34-AFC2-CA6BAF0D199D}" destId="{6B5FB829-2F6F-4277-B261-BA8C0E98C2DA}" srcOrd="1" destOrd="0" parTransId="{7714351B-F83C-46F4-A906-A70B9EEA495F}" sibTransId="{2CC4164B-4A8E-4C7F-A816-F14FBA2D2071}"/>
    <dgm:cxn modelId="{CA73CD7F-5B1E-4A45-A857-07138E90139A}" srcId="{D5DDBB24-7C6E-4E34-AFC2-CA6BAF0D199D}" destId="{472ADEDB-C548-41F9-B330-44A0FB721281}" srcOrd="8" destOrd="0" parTransId="{7FBDDEF6-3305-4BF1-A5FB-00FE7F344636}" sibTransId="{A4E71248-632D-4C30-AB63-72A47EADF797}"/>
    <dgm:cxn modelId="{71BD8C80-D033-4B57-A0A8-F8070AE23766}" type="presOf" srcId="{842B7D7A-E6C3-4B6F-BD16-6B88DE9AF99F}" destId="{B331076E-0C91-4F22-9C9B-C425647090BC}" srcOrd="0" destOrd="0" presId="urn:microsoft.com/office/officeart/2005/8/layout/radial6"/>
    <dgm:cxn modelId="{C4C4E282-E5BD-4BB5-927F-E5D5958C6C79}" type="presOf" srcId="{82940F69-05D7-48D2-9B92-4CA0812001A5}" destId="{FE0DDC83-1696-477D-B0A3-0B815857FB83}" srcOrd="0" destOrd="0" presId="urn:microsoft.com/office/officeart/2005/8/layout/radial6"/>
    <dgm:cxn modelId="{F87D678C-35F0-4AB6-9781-B6FCB3E50E4D}" type="presOf" srcId="{2352411D-9142-418E-84E5-50CB3F9FFC37}" destId="{85D52B73-D493-48E5-9D7B-C9B078CD99C1}" srcOrd="0" destOrd="0" presId="urn:microsoft.com/office/officeart/2005/8/layout/radial6"/>
    <dgm:cxn modelId="{0F3ED597-CE5B-4CC7-B19F-223AB44E2015}" type="presOf" srcId="{78A453EA-CB22-4416-B1CB-C07DA136C01F}" destId="{C57B3D53-15DF-48D2-98E7-F3201523D6E5}" srcOrd="0" destOrd="0" presId="urn:microsoft.com/office/officeart/2005/8/layout/radial6"/>
    <dgm:cxn modelId="{6977ECA7-D7F6-4EB5-B1C4-7FE8E08BFCC3}" srcId="{D5DDBB24-7C6E-4E34-AFC2-CA6BAF0D199D}" destId="{B4E95623-67B7-4FCC-88FB-0F248681C051}" srcOrd="7" destOrd="0" parTransId="{C0B09842-31EC-432C-929C-40700B635F2B}" sibTransId="{39CF2E49-2196-4DDA-A94C-6E0A7EC7260B}"/>
    <dgm:cxn modelId="{DC1AF0A7-A01F-4061-8129-EFFE564341F3}" type="presOf" srcId="{3CA12C9B-94AD-4A22-9E42-2FBE52192121}" destId="{B1101E48-C796-4FB9-8D21-E1BB8968E775}" srcOrd="0" destOrd="0" presId="urn:microsoft.com/office/officeart/2005/8/layout/radial6"/>
    <dgm:cxn modelId="{5E9188B8-7940-4DED-B088-4E00E0AA0CC7}" type="presOf" srcId="{355C6559-B91E-45BE-92F3-1E73AB544A0F}" destId="{AAE8F971-BD39-4204-84DA-02BAFE260579}" srcOrd="0" destOrd="0" presId="urn:microsoft.com/office/officeart/2005/8/layout/radial6"/>
    <dgm:cxn modelId="{4BC0E6C0-2137-4778-A838-317AC8B4E829}" type="presOf" srcId="{D29D37DC-855C-4A95-BCCD-D0E563381630}" destId="{14D64E8E-911D-42F0-A0B3-A1794D056E1F}" srcOrd="0" destOrd="0" presId="urn:microsoft.com/office/officeart/2005/8/layout/radial6"/>
    <dgm:cxn modelId="{806B80CE-292E-4B64-A8E7-A7F5566DE67A}" type="presOf" srcId="{B4E95623-67B7-4FCC-88FB-0F248681C051}" destId="{DDA31B44-9213-4A2D-87FC-F724EAC059EC}" srcOrd="0" destOrd="0" presId="urn:microsoft.com/office/officeart/2005/8/layout/radial6"/>
    <dgm:cxn modelId="{E5E3C9DC-B804-4617-A397-7AEFBEE369F3}" type="presOf" srcId="{FC0A0887-D92B-4DE6-96CA-59806E525374}" destId="{C82E9786-3834-42F8-A2F5-98DC4FA5E6F8}" srcOrd="0" destOrd="0" presId="urn:microsoft.com/office/officeart/2005/8/layout/radial6"/>
    <dgm:cxn modelId="{DD2D66E1-BE03-41E4-80F0-8A91D2066E03}" srcId="{D5DDBB24-7C6E-4E34-AFC2-CA6BAF0D199D}" destId="{F3AB803D-6318-4DC1-818F-9C527F6C3823}" srcOrd="4" destOrd="0" parTransId="{F8D2FCE5-F82B-41A8-AF0D-A3D348BE76DE}" sibTransId="{EA8E11AD-B0E1-41AD-B963-207D71B273EC}"/>
    <dgm:cxn modelId="{9823F7E7-EB69-4A8F-BFB6-C848CF3F5EA0}" type="presOf" srcId="{39CF2E49-2196-4DDA-A94C-6E0A7EC7260B}" destId="{5971203D-F094-478D-8C4E-9D4ABBD6662D}" srcOrd="0" destOrd="0" presId="urn:microsoft.com/office/officeart/2005/8/layout/radial6"/>
    <dgm:cxn modelId="{043463EB-DF00-40EF-8996-22E7C07BFEF0}" type="presOf" srcId="{472ADEDB-C548-41F9-B330-44A0FB721281}" destId="{716C06AB-3275-4FF2-9AEF-21A9B0630086}" srcOrd="0" destOrd="0" presId="urn:microsoft.com/office/officeart/2005/8/layout/radial6"/>
    <dgm:cxn modelId="{7684A6D2-2FD2-4348-9994-CBF0F92FB006}" type="presParOf" srcId="{C57B3D53-15DF-48D2-98E7-F3201523D6E5}" destId="{527BAF36-A0FD-451E-9739-01E75DA5E0B1}" srcOrd="0" destOrd="0" presId="urn:microsoft.com/office/officeart/2005/8/layout/radial6"/>
    <dgm:cxn modelId="{6E823910-066B-4239-93DD-44C4A2E69E71}" type="presParOf" srcId="{C57B3D53-15DF-48D2-98E7-F3201523D6E5}" destId="{5EB20E28-BE4B-4203-90B4-22E389EB5C59}" srcOrd="1" destOrd="0" presId="urn:microsoft.com/office/officeart/2005/8/layout/radial6"/>
    <dgm:cxn modelId="{743C4D52-3498-4C3A-956D-5CB6C0EC281D}" type="presParOf" srcId="{C57B3D53-15DF-48D2-98E7-F3201523D6E5}" destId="{296F4E54-7912-4466-819C-562E07CC47FF}" srcOrd="2" destOrd="0" presId="urn:microsoft.com/office/officeart/2005/8/layout/radial6"/>
    <dgm:cxn modelId="{453DA6E5-0FA0-4E44-A444-2A8287E90AA7}" type="presParOf" srcId="{C57B3D53-15DF-48D2-98E7-F3201523D6E5}" destId="{C82E9786-3834-42F8-A2F5-98DC4FA5E6F8}" srcOrd="3" destOrd="0" presId="urn:microsoft.com/office/officeart/2005/8/layout/radial6"/>
    <dgm:cxn modelId="{291C6C56-1926-4FA5-8998-1F0E360CE356}" type="presParOf" srcId="{C57B3D53-15DF-48D2-98E7-F3201523D6E5}" destId="{8DE9664E-0140-4F1D-93FE-91301AC4BB78}" srcOrd="4" destOrd="0" presId="urn:microsoft.com/office/officeart/2005/8/layout/radial6"/>
    <dgm:cxn modelId="{0516F4BD-E5CF-40BE-967C-2B79C12078C2}" type="presParOf" srcId="{C57B3D53-15DF-48D2-98E7-F3201523D6E5}" destId="{147A0A09-DFBB-4664-8259-803A1BAB0D78}" srcOrd="5" destOrd="0" presId="urn:microsoft.com/office/officeart/2005/8/layout/radial6"/>
    <dgm:cxn modelId="{E6A41AEE-92E0-45C4-9BD4-FB22BCE64831}" type="presParOf" srcId="{C57B3D53-15DF-48D2-98E7-F3201523D6E5}" destId="{297C4AFD-23EE-4AE1-90A3-93E648312309}" srcOrd="6" destOrd="0" presId="urn:microsoft.com/office/officeart/2005/8/layout/radial6"/>
    <dgm:cxn modelId="{A51E1081-891A-48F3-A838-BED94D8B445A}" type="presParOf" srcId="{C57B3D53-15DF-48D2-98E7-F3201523D6E5}" destId="{B1101E48-C796-4FB9-8D21-E1BB8968E775}" srcOrd="7" destOrd="0" presId="urn:microsoft.com/office/officeart/2005/8/layout/radial6"/>
    <dgm:cxn modelId="{939D89E0-4876-4D69-87C8-BB2D6F692770}" type="presParOf" srcId="{C57B3D53-15DF-48D2-98E7-F3201523D6E5}" destId="{CED1B0DA-0C12-4496-8DE1-1EA1D335D3D7}" srcOrd="8" destOrd="0" presId="urn:microsoft.com/office/officeart/2005/8/layout/radial6"/>
    <dgm:cxn modelId="{0AC06E49-CE41-4ACC-8B30-ED2B78227886}" type="presParOf" srcId="{C57B3D53-15DF-48D2-98E7-F3201523D6E5}" destId="{AAE8F971-BD39-4204-84DA-02BAFE260579}" srcOrd="9" destOrd="0" presId="urn:microsoft.com/office/officeart/2005/8/layout/radial6"/>
    <dgm:cxn modelId="{75117EE9-0E35-4CCC-93E6-3583C578518A}" type="presParOf" srcId="{C57B3D53-15DF-48D2-98E7-F3201523D6E5}" destId="{A9AE818D-E9C3-460C-9CC5-0C960E135E42}" srcOrd="10" destOrd="0" presId="urn:microsoft.com/office/officeart/2005/8/layout/radial6"/>
    <dgm:cxn modelId="{9EBF1211-C81F-4010-B748-57C7A305E2D7}" type="presParOf" srcId="{C57B3D53-15DF-48D2-98E7-F3201523D6E5}" destId="{A48F92BA-C456-436A-AEA4-EBD2AE9F46AF}" srcOrd="11" destOrd="0" presId="urn:microsoft.com/office/officeart/2005/8/layout/radial6"/>
    <dgm:cxn modelId="{6060D0BE-7F94-4CB0-8231-D9E55E210907}" type="presParOf" srcId="{C57B3D53-15DF-48D2-98E7-F3201523D6E5}" destId="{14D64E8E-911D-42F0-A0B3-A1794D056E1F}" srcOrd="12" destOrd="0" presId="urn:microsoft.com/office/officeart/2005/8/layout/radial6"/>
    <dgm:cxn modelId="{7D244273-1835-4FFB-8649-B654C02C59D0}" type="presParOf" srcId="{C57B3D53-15DF-48D2-98E7-F3201523D6E5}" destId="{A5DF6D10-8E28-4C83-B2B1-E3EB4D34B973}" srcOrd="13" destOrd="0" presId="urn:microsoft.com/office/officeart/2005/8/layout/radial6"/>
    <dgm:cxn modelId="{70A300F2-65B0-4A0A-89DA-82E18311F029}" type="presParOf" srcId="{C57B3D53-15DF-48D2-98E7-F3201523D6E5}" destId="{CE42186E-5BCA-4B8E-8EB7-999482FBFE4C}" srcOrd="14" destOrd="0" presId="urn:microsoft.com/office/officeart/2005/8/layout/radial6"/>
    <dgm:cxn modelId="{E174AF52-AEB1-4CAF-8967-1F56247BADA4}" type="presParOf" srcId="{C57B3D53-15DF-48D2-98E7-F3201523D6E5}" destId="{355979DD-897A-426F-AC0E-F3A03ECB1B5D}" srcOrd="15" destOrd="0" presId="urn:microsoft.com/office/officeart/2005/8/layout/radial6"/>
    <dgm:cxn modelId="{D178D99D-EAA4-476F-BFC5-B2837E128DDC}" type="presParOf" srcId="{C57B3D53-15DF-48D2-98E7-F3201523D6E5}" destId="{FE0DDC83-1696-477D-B0A3-0B815857FB83}" srcOrd="16" destOrd="0" presId="urn:microsoft.com/office/officeart/2005/8/layout/radial6"/>
    <dgm:cxn modelId="{0D307642-C77B-4468-B67A-966C48B0F1E1}" type="presParOf" srcId="{C57B3D53-15DF-48D2-98E7-F3201523D6E5}" destId="{DD4BD0DD-0667-46BE-A329-73C5935A8414}" srcOrd="17" destOrd="0" presId="urn:microsoft.com/office/officeart/2005/8/layout/radial6"/>
    <dgm:cxn modelId="{7ABB5A62-809A-48A5-B1CA-CF2B81ACA3BB}" type="presParOf" srcId="{C57B3D53-15DF-48D2-98E7-F3201523D6E5}" destId="{B331076E-0C91-4F22-9C9B-C425647090BC}" srcOrd="18" destOrd="0" presId="urn:microsoft.com/office/officeart/2005/8/layout/radial6"/>
    <dgm:cxn modelId="{E2FBCC1D-5F4A-477D-B4A2-AA38262CD999}" type="presParOf" srcId="{C57B3D53-15DF-48D2-98E7-F3201523D6E5}" destId="{B6951B81-8595-41F6-A479-DE67D5057ABF}" srcOrd="19" destOrd="0" presId="urn:microsoft.com/office/officeart/2005/8/layout/radial6"/>
    <dgm:cxn modelId="{57FC5CA1-6060-4FAC-991F-8F334A3EEBDE}" type="presParOf" srcId="{C57B3D53-15DF-48D2-98E7-F3201523D6E5}" destId="{669BBDA6-64D8-4AF7-9129-8DA034DD115E}" srcOrd="20" destOrd="0" presId="urn:microsoft.com/office/officeart/2005/8/layout/radial6"/>
    <dgm:cxn modelId="{A9F23777-16CD-49AE-8618-4677B48A4340}" type="presParOf" srcId="{C57B3D53-15DF-48D2-98E7-F3201523D6E5}" destId="{85D52B73-D493-48E5-9D7B-C9B078CD99C1}" srcOrd="21" destOrd="0" presId="urn:microsoft.com/office/officeart/2005/8/layout/radial6"/>
    <dgm:cxn modelId="{628AE658-4BAF-4EEB-A380-0B05ED4921F0}" type="presParOf" srcId="{C57B3D53-15DF-48D2-98E7-F3201523D6E5}" destId="{DDA31B44-9213-4A2D-87FC-F724EAC059EC}" srcOrd="22" destOrd="0" presId="urn:microsoft.com/office/officeart/2005/8/layout/radial6"/>
    <dgm:cxn modelId="{6BE25366-7791-48B7-83A1-C17FDB422557}" type="presParOf" srcId="{C57B3D53-15DF-48D2-98E7-F3201523D6E5}" destId="{7E75D328-7DD5-46E7-8A01-CB7423B896A7}" srcOrd="23" destOrd="0" presId="urn:microsoft.com/office/officeart/2005/8/layout/radial6"/>
    <dgm:cxn modelId="{1147D2CE-0D21-4949-A418-5D41BCD20572}" type="presParOf" srcId="{C57B3D53-15DF-48D2-98E7-F3201523D6E5}" destId="{5971203D-F094-478D-8C4E-9D4ABBD6662D}" srcOrd="24" destOrd="0" presId="urn:microsoft.com/office/officeart/2005/8/layout/radial6"/>
    <dgm:cxn modelId="{D17AB991-9228-4EFA-B877-2D58239FEA60}" type="presParOf" srcId="{C57B3D53-15DF-48D2-98E7-F3201523D6E5}" destId="{716C06AB-3275-4FF2-9AEF-21A9B0630086}" srcOrd="25" destOrd="0" presId="urn:microsoft.com/office/officeart/2005/8/layout/radial6"/>
    <dgm:cxn modelId="{3CE42358-197B-46D8-BDEE-4178CDF0E4CF}" type="presParOf" srcId="{C57B3D53-15DF-48D2-98E7-F3201523D6E5}" destId="{A9D98405-3504-47C7-B967-F1D4F5428B43}" srcOrd="26" destOrd="0" presId="urn:microsoft.com/office/officeart/2005/8/layout/radial6"/>
    <dgm:cxn modelId="{9EE1BA14-B660-4DBC-81ED-65BBAD42B643}" type="presParOf" srcId="{C57B3D53-15DF-48D2-98E7-F3201523D6E5}" destId="{B8A2DB3E-6BFD-471C-8B2B-C3197C1D1276}"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2DB3E-6BFD-471C-8B2B-C3197C1D1276}">
      <dsp:nvSpPr>
        <dsp:cNvPr id="0" name=""/>
        <dsp:cNvSpPr/>
      </dsp:nvSpPr>
      <dsp:spPr>
        <a:xfrm>
          <a:off x="1380823" y="567740"/>
          <a:ext cx="5735808" cy="5735808"/>
        </a:xfrm>
        <a:prstGeom prst="blockArc">
          <a:avLst>
            <a:gd name="adj1" fmla="val 13800000"/>
            <a:gd name="adj2" fmla="val 16200000"/>
            <a:gd name="adj3" fmla="val 306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71203D-F094-478D-8C4E-9D4ABBD6662D}">
      <dsp:nvSpPr>
        <dsp:cNvPr id="0" name=""/>
        <dsp:cNvSpPr/>
      </dsp:nvSpPr>
      <dsp:spPr>
        <a:xfrm>
          <a:off x="1380823" y="567740"/>
          <a:ext cx="5735808" cy="5735808"/>
        </a:xfrm>
        <a:prstGeom prst="blockArc">
          <a:avLst>
            <a:gd name="adj1" fmla="val 11400000"/>
            <a:gd name="adj2" fmla="val 13800000"/>
            <a:gd name="adj3" fmla="val 306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52B73-D493-48E5-9D7B-C9B078CD99C1}">
      <dsp:nvSpPr>
        <dsp:cNvPr id="0" name=""/>
        <dsp:cNvSpPr/>
      </dsp:nvSpPr>
      <dsp:spPr>
        <a:xfrm>
          <a:off x="1380823" y="567740"/>
          <a:ext cx="5735808" cy="5735808"/>
        </a:xfrm>
        <a:prstGeom prst="blockArc">
          <a:avLst>
            <a:gd name="adj1" fmla="val 9000000"/>
            <a:gd name="adj2" fmla="val 11400000"/>
            <a:gd name="adj3" fmla="val 306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31076E-0C91-4F22-9C9B-C425647090BC}">
      <dsp:nvSpPr>
        <dsp:cNvPr id="0" name=""/>
        <dsp:cNvSpPr/>
      </dsp:nvSpPr>
      <dsp:spPr>
        <a:xfrm>
          <a:off x="1380823" y="567740"/>
          <a:ext cx="5735808" cy="5735808"/>
        </a:xfrm>
        <a:prstGeom prst="blockArc">
          <a:avLst>
            <a:gd name="adj1" fmla="val 6600000"/>
            <a:gd name="adj2" fmla="val 9000000"/>
            <a:gd name="adj3" fmla="val 306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5979DD-897A-426F-AC0E-F3A03ECB1B5D}">
      <dsp:nvSpPr>
        <dsp:cNvPr id="0" name=""/>
        <dsp:cNvSpPr/>
      </dsp:nvSpPr>
      <dsp:spPr>
        <a:xfrm>
          <a:off x="1380823" y="567740"/>
          <a:ext cx="5735808" cy="5735808"/>
        </a:xfrm>
        <a:prstGeom prst="blockArc">
          <a:avLst>
            <a:gd name="adj1" fmla="val 4200000"/>
            <a:gd name="adj2" fmla="val 6600000"/>
            <a:gd name="adj3" fmla="val 306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D64E8E-911D-42F0-A0B3-A1794D056E1F}">
      <dsp:nvSpPr>
        <dsp:cNvPr id="0" name=""/>
        <dsp:cNvSpPr/>
      </dsp:nvSpPr>
      <dsp:spPr>
        <a:xfrm>
          <a:off x="1380823" y="567740"/>
          <a:ext cx="5735808" cy="5735808"/>
        </a:xfrm>
        <a:prstGeom prst="blockArc">
          <a:avLst>
            <a:gd name="adj1" fmla="val 1800000"/>
            <a:gd name="adj2" fmla="val 4200000"/>
            <a:gd name="adj3" fmla="val 306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E8F971-BD39-4204-84DA-02BAFE260579}">
      <dsp:nvSpPr>
        <dsp:cNvPr id="0" name=""/>
        <dsp:cNvSpPr/>
      </dsp:nvSpPr>
      <dsp:spPr>
        <a:xfrm>
          <a:off x="1380823" y="567740"/>
          <a:ext cx="5735808" cy="5735808"/>
        </a:xfrm>
        <a:prstGeom prst="blockArc">
          <a:avLst>
            <a:gd name="adj1" fmla="val 21000000"/>
            <a:gd name="adj2" fmla="val 1800000"/>
            <a:gd name="adj3" fmla="val 306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7C4AFD-23EE-4AE1-90A3-93E648312309}">
      <dsp:nvSpPr>
        <dsp:cNvPr id="0" name=""/>
        <dsp:cNvSpPr/>
      </dsp:nvSpPr>
      <dsp:spPr>
        <a:xfrm>
          <a:off x="1380823" y="567740"/>
          <a:ext cx="5735808" cy="5735808"/>
        </a:xfrm>
        <a:prstGeom prst="blockArc">
          <a:avLst>
            <a:gd name="adj1" fmla="val 18600000"/>
            <a:gd name="adj2" fmla="val 21000000"/>
            <a:gd name="adj3" fmla="val 306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2E9786-3834-42F8-A2F5-98DC4FA5E6F8}">
      <dsp:nvSpPr>
        <dsp:cNvPr id="0" name=""/>
        <dsp:cNvSpPr/>
      </dsp:nvSpPr>
      <dsp:spPr>
        <a:xfrm>
          <a:off x="1380823" y="567740"/>
          <a:ext cx="5735808" cy="5735808"/>
        </a:xfrm>
        <a:prstGeom prst="blockArc">
          <a:avLst>
            <a:gd name="adj1" fmla="val 16200000"/>
            <a:gd name="adj2" fmla="val 18600000"/>
            <a:gd name="adj3" fmla="val 306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7BAF36-A0FD-451E-9739-01E75DA5E0B1}">
      <dsp:nvSpPr>
        <dsp:cNvPr id="0" name=""/>
        <dsp:cNvSpPr/>
      </dsp:nvSpPr>
      <dsp:spPr>
        <a:xfrm>
          <a:off x="3377406" y="2564323"/>
          <a:ext cx="1742642" cy="1742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Behavior</a:t>
          </a:r>
        </a:p>
      </dsp:txBody>
      <dsp:txXfrm>
        <a:off x="3632610" y="2819527"/>
        <a:ext cx="1232234" cy="1232234"/>
      </dsp:txXfrm>
    </dsp:sp>
    <dsp:sp modelId="{5EB20E28-BE4B-4203-90B4-22E389EB5C59}">
      <dsp:nvSpPr>
        <dsp:cNvPr id="0" name=""/>
        <dsp:cNvSpPr/>
      </dsp:nvSpPr>
      <dsp:spPr>
        <a:xfrm>
          <a:off x="3638802" y="1730"/>
          <a:ext cx="1219849" cy="12198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Was this a punishment-if so for what?</a:t>
          </a:r>
        </a:p>
      </dsp:txBody>
      <dsp:txXfrm>
        <a:off x="3817445" y="180373"/>
        <a:ext cx="862563" cy="862563"/>
      </dsp:txXfrm>
    </dsp:sp>
    <dsp:sp modelId="{8DE9664E-0140-4F1D-93FE-91301AC4BB78}">
      <dsp:nvSpPr>
        <dsp:cNvPr id="0" name=""/>
        <dsp:cNvSpPr/>
      </dsp:nvSpPr>
      <dsp:spPr>
        <a:xfrm>
          <a:off x="5454028" y="662418"/>
          <a:ext cx="1219849" cy="121984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How often  does this occur?</a:t>
          </a:r>
        </a:p>
      </dsp:txBody>
      <dsp:txXfrm>
        <a:off x="5632671" y="841061"/>
        <a:ext cx="862563" cy="862563"/>
      </dsp:txXfrm>
    </dsp:sp>
    <dsp:sp modelId="{B1101E48-C796-4FB9-8D21-E1BB8968E775}">
      <dsp:nvSpPr>
        <dsp:cNvPr id="0" name=""/>
        <dsp:cNvSpPr/>
      </dsp:nvSpPr>
      <dsp:spPr>
        <a:xfrm>
          <a:off x="6419889" y="2335339"/>
          <a:ext cx="1219849" cy="121984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For how long?</a:t>
          </a:r>
        </a:p>
      </dsp:txBody>
      <dsp:txXfrm>
        <a:off x="6598532" y="2513982"/>
        <a:ext cx="862563" cy="862563"/>
      </dsp:txXfrm>
    </dsp:sp>
    <dsp:sp modelId="{A9AE818D-E9C3-460C-9CC5-0C960E135E42}">
      <dsp:nvSpPr>
        <dsp:cNvPr id="0" name=""/>
        <dsp:cNvSpPr/>
      </dsp:nvSpPr>
      <dsp:spPr>
        <a:xfrm>
          <a:off x="6084449" y="4237714"/>
          <a:ext cx="1219849" cy="12198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Does it accomplish something?</a:t>
          </a:r>
        </a:p>
      </dsp:txBody>
      <dsp:txXfrm>
        <a:off x="6263092" y="4416357"/>
        <a:ext cx="862563" cy="862563"/>
      </dsp:txXfrm>
    </dsp:sp>
    <dsp:sp modelId="{A5DF6D10-8E28-4C83-B2B1-E3EB4D34B973}">
      <dsp:nvSpPr>
        <dsp:cNvPr id="0" name=""/>
        <dsp:cNvSpPr/>
      </dsp:nvSpPr>
      <dsp:spPr>
        <a:xfrm>
          <a:off x="4604664" y="5479401"/>
          <a:ext cx="1219849" cy="121984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What is the affect on the wife?</a:t>
          </a:r>
        </a:p>
      </dsp:txBody>
      <dsp:txXfrm>
        <a:off x="4783307" y="5658044"/>
        <a:ext cx="862563" cy="862563"/>
      </dsp:txXfrm>
    </dsp:sp>
    <dsp:sp modelId="{FE0DDC83-1696-477D-B0A3-0B815857FB83}">
      <dsp:nvSpPr>
        <dsp:cNvPr id="0" name=""/>
        <dsp:cNvSpPr/>
      </dsp:nvSpPr>
      <dsp:spPr>
        <a:xfrm>
          <a:off x="2672941" y="5479401"/>
          <a:ext cx="1219849" cy="12198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How does it change the wife's future behavior?</a:t>
          </a:r>
        </a:p>
      </dsp:txBody>
      <dsp:txXfrm>
        <a:off x="2851584" y="5658044"/>
        <a:ext cx="862563" cy="862563"/>
      </dsp:txXfrm>
    </dsp:sp>
    <dsp:sp modelId="{B6951B81-8595-41F6-A479-DE67D5057ABF}">
      <dsp:nvSpPr>
        <dsp:cNvPr id="0" name=""/>
        <dsp:cNvSpPr/>
      </dsp:nvSpPr>
      <dsp:spPr>
        <a:xfrm>
          <a:off x="1193156" y="4237714"/>
          <a:ext cx="1219849" cy="121984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Can she express how this is hurting her without further </a:t>
          </a:r>
          <a:r>
            <a:rPr lang="en-US" sz="1050" kern="1200" dirty="0"/>
            <a:t>punishment</a:t>
          </a:r>
          <a:r>
            <a:rPr lang="en-US" sz="1100" kern="1200" dirty="0"/>
            <a:t>?</a:t>
          </a:r>
        </a:p>
      </dsp:txBody>
      <dsp:txXfrm>
        <a:off x="1371799" y="4416357"/>
        <a:ext cx="862563" cy="862563"/>
      </dsp:txXfrm>
    </dsp:sp>
    <dsp:sp modelId="{DDA31B44-9213-4A2D-87FC-F724EAC059EC}">
      <dsp:nvSpPr>
        <dsp:cNvPr id="0" name=""/>
        <dsp:cNvSpPr/>
      </dsp:nvSpPr>
      <dsp:spPr>
        <a:xfrm>
          <a:off x="857716" y="2335339"/>
          <a:ext cx="1219849" cy="121984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Who repairs the relationship and why?</a:t>
          </a:r>
        </a:p>
      </dsp:txBody>
      <dsp:txXfrm>
        <a:off x="1036359" y="2513982"/>
        <a:ext cx="862563" cy="862563"/>
      </dsp:txXfrm>
    </dsp:sp>
    <dsp:sp modelId="{716C06AB-3275-4FF2-9AEF-21A9B0630086}">
      <dsp:nvSpPr>
        <dsp:cNvPr id="0" name=""/>
        <dsp:cNvSpPr/>
      </dsp:nvSpPr>
      <dsp:spPr>
        <a:xfrm>
          <a:off x="1823577" y="662418"/>
          <a:ext cx="1219849" cy="12198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Is there recognition it is wrong with true repentance?</a:t>
          </a:r>
          <a:br>
            <a:rPr lang="en-US" sz="1200" kern="1200" dirty="0"/>
          </a:br>
          <a:endParaRPr lang="en-US" sz="1200" kern="1200" dirty="0"/>
        </a:p>
      </dsp:txBody>
      <dsp:txXfrm>
        <a:off x="2002220" y="841061"/>
        <a:ext cx="862563" cy="8625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3/23/23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3/23/23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3/23/23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3/23/23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3/23/23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Domestic Abuse</a:t>
            </a:r>
            <a:br>
              <a:rPr lang="en-US" sz="4400" dirty="0">
                <a:solidFill>
                  <a:schemeClr val="tx1"/>
                </a:solidFill>
              </a:rPr>
            </a:br>
            <a:r>
              <a:rPr lang="en-US" sz="4400" dirty="0">
                <a:solidFill>
                  <a:schemeClr val="tx1"/>
                </a:solidFill>
              </a:rPr>
              <a:t>How to help</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Darby Strickland, CCEF</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333997-4F07-2267-8DD6-EDF3C2BBDE2A}"/>
              </a:ext>
            </a:extLst>
          </p:cNvPr>
          <p:cNvSpPr txBox="1"/>
          <p:nvPr/>
        </p:nvSpPr>
        <p:spPr>
          <a:xfrm>
            <a:off x="546409" y="2014194"/>
            <a:ext cx="11195825" cy="4524315"/>
          </a:xfrm>
          <a:prstGeom prst="rect">
            <a:avLst/>
          </a:prstGeom>
          <a:noFill/>
        </p:spPr>
        <p:txBody>
          <a:bodyPr wrap="square">
            <a:spAutoFit/>
          </a:bodyPr>
          <a:lstStyle/>
          <a:p>
            <a:pPr marL="514350" indent="-514350" rtl="0">
              <a:spcBef>
                <a:spcPts val="0"/>
              </a:spcBef>
              <a:spcAft>
                <a:spcPts val="0"/>
              </a:spcAft>
              <a:buAutoNum type="arabicPeriod"/>
            </a:pPr>
            <a:r>
              <a:rPr lang="en-US" sz="3200" dirty="0">
                <a:solidFill>
                  <a:srgbClr val="000000"/>
                </a:solidFill>
                <a:latin typeface="Garamond" panose="02020404030301010803" pitchFamily="18" charset="0"/>
              </a:rPr>
              <a:t>It is reported to you</a:t>
            </a:r>
          </a:p>
          <a:p>
            <a:pPr marL="514350" indent="-514350" rtl="0">
              <a:spcBef>
                <a:spcPts val="0"/>
              </a:spcBef>
              <a:spcAft>
                <a:spcPts val="0"/>
              </a:spcAft>
              <a:buAutoNum type="arabicPeriod"/>
            </a:pPr>
            <a:r>
              <a:rPr lang="en-US" sz="3200" b="0" i="0" u="none" strike="noStrike" dirty="0">
                <a:solidFill>
                  <a:srgbClr val="000000"/>
                </a:solidFill>
                <a:effectLst/>
                <a:latin typeface="Garamond" panose="02020404030301010803" pitchFamily="18" charset="0"/>
              </a:rPr>
              <a:t>You see it or the evidence of it</a:t>
            </a:r>
          </a:p>
          <a:p>
            <a:pPr marL="514350" indent="-514350" rtl="0">
              <a:spcBef>
                <a:spcPts val="0"/>
              </a:spcBef>
              <a:spcAft>
                <a:spcPts val="0"/>
              </a:spcAft>
              <a:buAutoNum type="arabicPeriod"/>
            </a:pPr>
            <a:r>
              <a:rPr lang="en-US" sz="3200" dirty="0">
                <a:solidFill>
                  <a:srgbClr val="000000"/>
                </a:solidFill>
                <a:latin typeface="Garamond" panose="02020404030301010803" pitchFamily="18" charset="0"/>
              </a:rPr>
              <a:t>You suspect something is off (marks of trauma/children)</a:t>
            </a:r>
            <a:endParaRPr lang="en-US" sz="3200" b="0" i="0" u="none" strike="noStrike" dirty="0">
              <a:solidFill>
                <a:srgbClr val="000000"/>
              </a:solidFill>
              <a:effectLst/>
              <a:latin typeface="Garamond" panose="02020404030301010803" pitchFamily="18" charset="0"/>
            </a:endParaRPr>
          </a:p>
          <a:p>
            <a:pPr marL="514350" indent="-514350" rtl="0">
              <a:spcBef>
                <a:spcPts val="0"/>
              </a:spcBef>
              <a:spcAft>
                <a:spcPts val="0"/>
              </a:spcAft>
              <a:buAutoNum type="arabicPeriod"/>
            </a:pPr>
            <a:r>
              <a:rPr lang="en-US" sz="3200" b="0" i="0" u="none" strike="noStrike" dirty="0">
                <a:solidFill>
                  <a:srgbClr val="000000"/>
                </a:solidFill>
                <a:effectLst/>
                <a:latin typeface="Garamond" panose="02020404030301010803" pitchFamily="18" charset="0"/>
              </a:rPr>
              <a:t>Abuse victims often first share small details. They test the waters to see how a person responds. Train your leaders to slow down and ask more questions:</a:t>
            </a:r>
            <a:endParaRPr lang="en-US" sz="3200" b="0" dirty="0">
              <a:effectLst/>
            </a:endParaRPr>
          </a:p>
          <a:p>
            <a:pPr algn="ctr"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Garamond" panose="02020404030301010803" pitchFamily="18" charset="0"/>
              </a:rPr>
              <a:t>“Has that happened before?” </a:t>
            </a:r>
          </a:p>
          <a:p>
            <a:pPr algn="ctr"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Garamond" panose="02020404030301010803" pitchFamily="18" charset="0"/>
              </a:rPr>
              <a:t>“What was that like for you?” </a:t>
            </a:r>
          </a:p>
          <a:p>
            <a:pPr algn="ctr"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Garamond" panose="02020404030301010803" pitchFamily="18" charset="0"/>
              </a:rPr>
              <a:t>“How does that type of conflict get resolved in your marriage?” </a:t>
            </a:r>
          </a:p>
        </p:txBody>
      </p:sp>
      <p:sp>
        <p:nvSpPr>
          <p:cNvPr id="10" name="Title 9">
            <a:extLst>
              <a:ext uri="{FF2B5EF4-FFF2-40B4-BE49-F238E27FC236}">
                <a16:creationId xmlns:a16="http://schemas.microsoft.com/office/drawing/2014/main" id="{A7A03B56-9220-32AE-B98D-A597107DE877}"/>
              </a:ext>
            </a:extLst>
          </p:cNvPr>
          <p:cNvSpPr>
            <a:spLocks noGrp="1"/>
          </p:cNvSpPr>
          <p:nvPr>
            <p:ph type="title"/>
          </p:nvPr>
        </p:nvSpPr>
        <p:spPr/>
        <p:txBody>
          <a:bodyPr/>
          <a:lstStyle/>
          <a:p>
            <a:r>
              <a:rPr lang="en-US" dirty="0"/>
              <a:t>How do we learn about abuse?</a:t>
            </a:r>
          </a:p>
        </p:txBody>
      </p:sp>
    </p:spTree>
    <p:extLst>
      <p:ext uri="{BB962C8B-B14F-4D97-AF65-F5344CB8AC3E}">
        <p14:creationId xmlns:p14="http://schemas.microsoft.com/office/powerpoint/2010/main" val="45355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4C11-1290-4977-74C4-33C77A404AAA}"/>
              </a:ext>
            </a:extLst>
          </p:cNvPr>
          <p:cNvSpPr>
            <a:spLocks noGrp="1"/>
          </p:cNvSpPr>
          <p:nvPr>
            <p:ph type="title"/>
          </p:nvPr>
        </p:nvSpPr>
        <p:spPr/>
        <p:txBody>
          <a:bodyPr/>
          <a:lstStyle/>
          <a:p>
            <a:r>
              <a:rPr lang="en-US" dirty="0"/>
              <a:t>Questions to ask</a:t>
            </a:r>
          </a:p>
        </p:txBody>
      </p:sp>
      <p:sp>
        <p:nvSpPr>
          <p:cNvPr id="4" name="TextBox 3">
            <a:extLst>
              <a:ext uri="{FF2B5EF4-FFF2-40B4-BE49-F238E27FC236}">
                <a16:creationId xmlns:a16="http://schemas.microsoft.com/office/drawing/2014/main" id="{F91D7A0C-52E5-13F1-0C7D-0FE2CBC935D9}"/>
              </a:ext>
            </a:extLst>
          </p:cNvPr>
          <p:cNvSpPr txBox="1"/>
          <p:nvPr/>
        </p:nvSpPr>
        <p:spPr>
          <a:xfrm>
            <a:off x="735981" y="1796819"/>
            <a:ext cx="10058400" cy="3416320"/>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Are you often made to feel like the sole source of trouble in your marriage? </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Is your spouse dissatisfied no matter how hard you try to serve them?</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Are you belittled, dismissed, threatened, or mocked by your spouse? Frequency</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Do you feel like your spouse demands a higher standard from you than themselves?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Does your spouse often remind you of ways you have sinned against them?</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Are their accusations against you routinely unjust and exaggerated?</a:t>
            </a:r>
          </a:p>
          <a:p>
            <a:pPr rtl="0" fontAlgn="base">
              <a:spcBef>
                <a:spcPts val="0"/>
              </a:spcBef>
              <a:spcAft>
                <a:spcPts val="0"/>
              </a:spcAft>
              <a:buFont typeface="Arial" panose="020B0604020202020204" pitchFamily="34" charset="0"/>
              <a:buChar char="•"/>
            </a:pPr>
            <a:r>
              <a:rPr lang="en-US" sz="2400" dirty="0">
                <a:solidFill>
                  <a:srgbClr val="000000"/>
                </a:solidFill>
                <a:latin typeface="Times New Roman" panose="02020603050405020304" pitchFamily="18" charset="0"/>
              </a:rPr>
              <a:t>How can you tell your spouse is angry?</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Does </a:t>
            </a:r>
            <a:r>
              <a:rPr lang="en-US" sz="2400" dirty="0">
                <a:solidFill>
                  <a:srgbClr val="000000"/>
                </a:solidFill>
                <a:latin typeface="Times New Roman" panose="02020603050405020304" pitchFamily="18" charset="0"/>
              </a:rPr>
              <a:t>entitlement show up in your physical relationship?</a:t>
            </a:r>
            <a:endParaRPr lang="en-US" sz="2400" b="0" i="0" u="none" strike="noStrike"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0470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1947-480B-04B6-3D4A-58DAA9C629AA}"/>
              </a:ext>
            </a:extLst>
          </p:cNvPr>
          <p:cNvSpPr>
            <a:spLocks noGrp="1"/>
          </p:cNvSpPr>
          <p:nvPr>
            <p:ph type="title"/>
          </p:nvPr>
        </p:nvSpPr>
        <p:spPr/>
        <p:txBody>
          <a:bodyPr/>
          <a:lstStyle/>
          <a:p>
            <a:r>
              <a:rPr lang="en-US" dirty="0"/>
              <a:t>Themes to be alert to</a:t>
            </a:r>
          </a:p>
        </p:txBody>
      </p:sp>
      <p:sp>
        <p:nvSpPr>
          <p:cNvPr id="4" name="TextBox 3">
            <a:extLst>
              <a:ext uri="{FF2B5EF4-FFF2-40B4-BE49-F238E27FC236}">
                <a16:creationId xmlns:a16="http://schemas.microsoft.com/office/drawing/2014/main" id="{066847EC-1B5B-4851-D84F-94B2AAC5E1C0}"/>
              </a:ext>
            </a:extLst>
          </p:cNvPr>
          <p:cNvSpPr txBox="1"/>
          <p:nvPr/>
        </p:nvSpPr>
        <p:spPr>
          <a:xfrm>
            <a:off x="546409" y="2259662"/>
            <a:ext cx="11329639" cy="3416320"/>
          </a:xfrm>
          <a:prstGeom prst="rect">
            <a:avLst/>
          </a:prstGeom>
          <a:noFill/>
        </p:spPr>
        <p:txBody>
          <a:bodyPr wrap="square">
            <a:spAutoFit/>
          </a:bodyPr>
          <a:lstStyle/>
          <a:p>
            <a:pPr rtl="0" fontAlgn="base">
              <a:spcBef>
                <a:spcPts val="0"/>
              </a:spcBef>
              <a:spcAft>
                <a:spcPts val="0"/>
              </a:spcAft>
              <a:buFont typeface="+mj-lt"/>
              <a:buAutoNum type="arabicPeriod"/>
            </a:pPr>
            <a:r>
              <a:rPr lang="en-US" sz="1800" b="1" i="0" u="none" strike="noStrike" dirty="0">
                <a:solidFill>
                  <a:srgbClr val="000000"/>
                </a:solidFill>
                <a:effectLst/>
                <a:latin typeface="Times New Roman" panose="02020603050405020304" pitchFamily="18" charset="0"/>
              </a:rPr>
              <a:t>Hypercritical</a:t>
            </a:r>
            <a:r>
              <a:rPr lang="en-US" sz="1800" b="0" i="0" u="none" strike="noStrike" dirty="0">
                <a:solidFill>
                  <a:srgbClr val="000000"/>
                </a:solidFill>
                <a:effectLst/>
                <a:latin typeface="Times New Roman" panose="02020603050405020304" pitchFamily="18" charset="0"/>
              </a:rPr>
              <a:t>- putting you down, humiliating, using sarcasm, teasing, or being upset if you disagree with them.  (Matt 7:1-5) </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US" sz="1800" b="1" i="0" u="none" strike="noStrike" dirty="0">
                <a:solidFill>
                  <a:srgbClr val="000000"/>
                </a:solidFill>
                <a:effectLst/>
                <a:latin typeface="Times New Roman" panose="02020603050405020304" pitchFamily="18" charset="0"/>
              </a:rPr>
              <a:t>Manipulative</a:t>
            </a:r>
            <a:r>
              <a:rPr lang="en-US" sz="1800" b="0" i="0" u="none" strike="noStrike" dirty="0">
                <a:solidFill>
                  <a:srgbClr val="000000"/>
                </a:solidFill>
                <a:effectLst/>
                <a:latin typeface="Times New Roman" panose="02020603050405020304" pitchFamily="18" charset="0"/>
              </a:rPr>
              <a:t>- to get you to do what they want, they might withdraw affection, ignore you, pout, make you doubt yourself, or make you feel guilty. (Eph 4:29,32)</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US" sz="1800" b="1" i="0" u="none" strike="noStrike" dirty="0">
                <a:solidFill>
                  <a:srgbClr val="000000"/>
                </a:solidFill>
                <a:effectLst/>
                <a:latin typeface="Times New Roman" panose="02020603050405020304" pitchFamily="18" charset="0"/>
              </a:rPr>
              <a:t>Dismissive</a:t>
            </a:r>
            <a:r>
              <a:rPr lang="en-US" sz="1800" b="0" i="0" u="none" strike="noStrike" dirty="0">
                <a:solidFill>
                  <a:srgbClr val="000000"/>
                </a:solidFill>
                <a:effectLst/>
                <a:latin typeface="Times New Roman" panose="02020603050405020304" pitchFamily="18" charset="0"/>
              </a:rPr>
              <a:t>- claim you are too sensitive, call you crazy, make fun of your dreams, mock your achievements, refuse to talk or are indifferent to your feelings. (Phil 2:3-4)</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US" sz="1800" b="1" i="0" u="none" strike="noStrike" dirty="0">
                <a:solidFill>
                  <a:srgbClr val="000000"/>
                </a:solidFill>
                <a:effectLst/>
                <a:latin typeface="Times New Roman" panose="02020603050405020304" pitchFamily="18" charset="0"/>
              </a:rPr>
              <a:t>Self-righteous</a:t>
            </a:r>
            <a:r>
              <a:rPr lang="en-US" sz="1800" b="0" i="0" u="none" strike="noStrike" dirty="0">
                <a:solidFill>
                  <a:srgbClr val="000000"/>
                </a:solidFill>
                <a:effectLst/>
                <a:latin typeface="Times New Roman" panose="02020603050405020304" pitchFamily="18" charset="0"/>
              </a:rPr>
              <a:t>- believes their thoughts, beliefs, and opinions are superior, speaks in a condescending tone, treats you as stupid, illogical, or belittles your way of thinking, or believes they are always right and know best. (James 4:6)</a:t>
            </a:r>
            <a:endParaRPr lang="en-US" sz="1800" b="0" i="0" u="none" strike="noStrike" dirty="0">
              <a:solidFill>
                <a:srgbClr val="000000"/>
              </a:solidFill>
              <a:effectLst/>
              <a:latin typeface="Arial" panose="020B0604020202020204" pitchFamily="34" charset="0"/>
            </a:endParaRPr>
          </a:p>
          <a:p>
            <a:r>
              <a:rPr lang="en-US" sz="1800" b="1" i="0" u="none" strike="noStrike" dirty="0">
                <a:solidFill>
                  <a:srgbClr val="000000"/>
                </a:solidFill>
                <a:effectLst/>
                <a:latin typeface="Times New Roman" panose="02020603050405020304" pitchFamily="18" charset="0"/>
              </a:rPr>
              <a:t>5. Possessive</a:t>
            </a:r>
            <a:r>
              <a:rPr lang="en-US" sz="1800" b="0" i="0" u="none" strike="noStrike" dirty="0">
                <a:solidFill>
                  <a:srgbClr val="000000"/>
                </a:solidFill>
                <a:effectLst/>
                <a:latin typeface="Times New Roman" panose="02020603050405020304" pitchFamily="18" charset="0"/>
              </a:rPr>
              <a:t>-  unreasonably jealous, monitors you (calls, texts, and whereabouts), isolates you from others, constantly calls when you are out, or falsely accuses you of having an affair.  (James 3:16)</a:t>
            </a:r>
          </a:p>
          <a:p>
            <a:r>
              <a:rPr lang="en-US" b="1" dirty="0">
                <a:solidFill>
                  <a:srgbClr val="000000"/>
                </a:solidFill>
                <a:latin typeface="Times New Roman" panose="02020603050405020304" pitchFamily="18" charset="0"/>
              </a:rPr>
              <a:t>6. Pernicious</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Entitlement </a:t>
            </a:r>
            <a:r>
              <a:rPr lang="en-US" sz="1800" b="0" i="0" u="none" strike="noStrike" dirty="0">
                <a:solidFill>
                  <a:srgbClr val="000000"/>
                </a:solidFill>
                <a:effectLst/>
                <a:latin typeface="Times New Roman" panose="02020603050405020304" pitchFamily="18" charset="0"/>
              </a:rPr>
              <a:t> cruel tactics to get their world the way they want it </a:t>
            </a:r>
            <a:r>
              <a:rPr lang="en-US" b="1"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Phil 2)</a:t>
            </a:r>
          </a:p>
          <a:p>
            <a:r>
              <a:rPr lang="en-US" b="1" dirty="0">
                <a:solidFill>
                  <a:srgbClr val="000000"/>
                </a:solidFill>
                <a:latin typeface="Times New Roman" panose="02020603050405020304" pitchFamily="18" charset="0"/>
              </a:rPr>
              <a:t>7. Blame-shifting </a:t>
            </a:r>
            <a:r>
              <a:rPr lang="en-US" dirty="0">
                <a:solidFill>
                  <a:srgbClr val="000000"/>
                </a:solidFill>
                <a:latin typeface="Times New Roman" panose="02020603050405020304" pitchFamily="18" charset="0"/>
              </a:rPr>
              <a:t>I am only mad because you made me mad, I was drunk, tried, personal history… (Gen 3)</a:t>
            </a:r>
            <a:endParaRPr lang="en-US" dirty="0"/>
          </a:p>
        </p:txBody>
      </p:sp>
    </p:spTree>
    <p:extLst>
      <p:ext uri="{BB962C8B-B14F-4D97-AF65-F5344CB8AC3E}">
        <p14:creationId xmlns:p14="http://schemas.microsoft.com/office/powerpoint/2010/main" val="330584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9E3D-F169-BBED-1EFE-E27C83B19E39}"/>
              </a:ext>
            </a:extLst>
          </p:cNvPr>
          <p:cNvSpPr>
            <a:spLocks noGrp="1"/>
          </p:cNvSpPr>
          <p:nvPr>
            <p:ph type="title"/>
          </p:nvPr>
        </p:nvSpPr>
        <p:spPr>
          <a:xfrm>
            <a:off x="490653" y="642594"/>
            <a:ext cx="11151219" cy="1371600"/>
          </a:xfrm>
        </p:spPr>
        <p:txBody>
          <a:bodyPr/>
          <a:lstStyle/>
          <a:p>
            <a:r>
              <a:rPr lang="en-US" dirty="0"/>
              <a:t>Teach Dynamics of Abuse and Patterns You See</a:t>
            </a:r>
          </a:p>
        </p:txBody>
      </p:sp>
      <p:sp>
        <p:nvSpPr>
          <p:cNvPr id="4" name="TextBox 3">
            <a:extLst>
              <a:ext uri="{FF2B5EF4-FFF2-40B4-BE49-F238E27FC236}">
                <a16:creationId xmlns:a16="http://schemas.microsoft.com/office/drawing/2014/main" id="{41435367-1F9E-007E-A266-E27F4B753362}"/>
              </a:ext>
            </a:extLst>
          </p:cNvPr>
          <p:cNvSpPr txBox="1"/>
          <p:nvPr/>
        </p:nvSpPr>
        <p:spPr>
          <a:xfrm>
            <a:off x="550128" y="1704622"/>
            <a:ext cx="10578789" cy="4401205"/>
          </a:xfrm>
          <a:prstGeom prst="rect">
            <a:avLst/>
          </a:prstGeom>
          <a:noFill/>
        </p:spPr>
        <p:txBody>
          <a:bodyPr wrap="square">
            <a:spAutoFit/>
          </a:bodyPr>
          <a:lstStyle/>
          <a:p>
            <a:pPr marL="457200" algn="just"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Garamond" panose="02020404030301010803" pitchFamily="18" charset="0"/>
              </a:rPr>
              <a:t>You might help a victim track incidents of abuse by keeping a log or encouraging her to journal. </a:t>
            </a:r>
          </a:p>
          <a:p>
            <a:pPr marL="457200" algn="just"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Garamond" panose="02020404030301010803" pitchFamily="18" charset="0"/>
              </a:rPr>
              <a:t>Lead her to see that the abuse always serves a purpose for her spouse- like when he flashes anger, he gets his way. </a:t>
            </a:r>
          </a:p>
          <a:p>
            <a:pPr marL="457200" algn="just"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Garamond" panose="02020404030301010803" pitchFamily="18" charset="0"/>
              </a:rPr>
              <a:t>Show her where the scripture calls abusive behaviors sinful and speaks to how oppression violates God's design for marriage. Don’t need use word abuse</a:t>
            </a:r>
          </a:p>
          <a:p>
            <a:pPr marL="457200" algn="just"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Garamond" panose="02020404030301010803" pitchFamily="18" charset="0"/>
              </a:rPr>
              <a:t>Complete a safety assessment with her. Its results will indicate the level of danger she is in.</a:t>
            </a:r>
          </a:p>
          <a:p>
            <a:pPr marL="457200" algn="just" rtl="0" fontAlgn="base">
              <a:spcBef>
                <a:spcPts val="0"/>
              </a:spcBef>
              <a:spcAft>
                <a:spcPts val="0"/>
              </a:spcAft>
              <a:buFont typeface="Arial" panose="020B0604020202020204" pitchFamily="34" charset="0"/>
              <a:buChar char="•"/>
            </a:pPr>
            <a:r>
              <a:rPr lang="en-US" sz="2800" dirty="0">
                <a:solidFill>
                  <a:srgbClr val="000000"/>
                </a:solidFill>
                <a:latin typeface="Garamond" panose="02020404030301010803" pitchFamily="18" charset="0"/>
              </a:rPr>
              <a:t>Point out how you see it affecting her and her children. </a:t>
            </a:r>
            <a:endParaRPr lang="en-US" sz="2800" b="0" i="0" u="none" strike="noStrike" dirty="0">
              <a:solidFill>
                <a:srgbClr val="000000"/>
              </a:solidFill>
              <a:effectLst/>
              <a:latin typeface="Garamond" panose="02020404030301010803" pitchFamily="18" charset="0"/>
            </a:endParaRPr>
          </a:p>
        </p:txBody>
      </p:sp>
    </p:spTree>
    <p:extLst>
      <p:ext uri="{BB962C8B-B14F-4D97-AF65-F5344CB8AC3E}">
        <p14:creationId xmlns:p14="http://schemas.microsoft.com/office/powerpoint/2010/main" val="48917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5E96D2-4CF1-0EC8-73FB-FF51D78EE3BA}"/>
              </a:ext>
            </a:extLst>
          </p:cNvPr>
          <p:cNvSpPr txBox="1"/>
          <p:nvPr/>
        </p:nvSpPr>
        <p:spPr>
          <a:xfrm>
            <a:off x="524107" y="735955"/>
            <a:ext cx="10838986" cy="6247864"/>
          </a:xfrm>
          <a:prstGeom prst="rect">
            <a:avLst/>
          </a:prstGeom>
          <a:noFill/>
        </p:spPr>
        <p:txBody>
          <a:bodyPr wrap="square">
            <a:spAutoFit/>
          </a:bodyPr>
          <a:lstStyle/>
          <a:p>
            <a:pPr rtl="0">
              <a:spcBef>
                <a:spcPts val="1400"/>
              </a:spcBef>
              <a:spcAft>
                <a:spcPts val="0"/>
              </a:spcAft>
            </a:pPr>
            <a:r>
              <a:rPr lang="en-US" sz="2800" b="1" i="0" u="none" strike="noStrike" dirty="0">
                <a:solidFill>
                  <a:srgbClr val="000000"/>
                </a:solidFill>
                <a:effectLst/>
                <a:latin typeface="New York"/>
              </a:rPr>
              <a:t>Express Concern Gently and Be Patient</a:t>
            </a:r>
            <a:endParaRPr lang="en-US" sz="2800" b="0" dirty="0">
              <a:effectLst/>
            </a:endParaRPr>
          </a:p>
          <a:p>
            <a:pPr rtl="0">
              <a:spcBef>
                <a:spcPts val="0"/>
              </a:spcBef>
              <a:spcAft>
                <a:spcPts val="0"/>
              </a:spcAft>
            </a:pPr>
            <a:br>
              <a:rPr lang="en-US" sz="2800" b="0" dirty="0">
                <a:effectLst/>
              </a:rPr>
            </a:br>
            <a:r>
              <a:rPr lang="en-US" sz="2800" b="0" i="0" u="none" strike="noStrike" dirty="0">
                <a:solidFill>
                  <a:srgbClr val="000000"/>
                </a:solidFill>
                <a:effectLst/>
                <a:latin typeface="New York"/>
              </a:rPr>
              <a:t>When you suspect abuse, approach your friend sensitively. Let her know you have concerns for her. </a:t>
            </a:r>
          </a:p>
          <a:p>
            <a:pPr rtl="0">
              <a:spcBef>
                <a:spcPts val="0"/>
              </a:spcBef>
              <a:spcAft>
                <a:spcPts val="0"/>
              </a:spcAft>
            </a:pPr>
            <a:r>
              <a:rPr lang="en-US" sz="2800" b="0" i="0" u="none" strike="noStrike" dirty="0">
                <a:solidFill>
                  <a:srgbClr val="000000"/>
                </a:solidFill>
                <a:effectLst/>
                <a:latin typeface="New York"/>
              </a:rPr>
              <a:t>"I am worried about you because you seem really stressed.“</a:t>
            </a:r>
          </a:p>
          <a:p>
            <a:pPr rtl="0">
              <a:spcBef>
                <a:spcPts val="0"/>
              </a:spcBef>
              <a:spcAft>
                <a:spcPts val="0"/>
              </a:spcAft>
            </a:pPr>
            <a:r>
              <a:rPr lang="en-US" sz="2800" b="0" i="0" u="none" strike="noStrike" dirty="0">
                <a:solidFill>
                  <a:srgbClr val="000000"/>
                </a:solidFill>
                <a:effectLst/>
                <a:latin typeface="New York"/>
              </a:rPr>
              <a:t> 	it's okay if she is not ready to talk about her abuse. </a:t>
            </a:r>
          </a:p>
          <a:p>
            <a:pPr rtl="0">
              <a:spcBef>
                <a:spcPts val="0"/>
              </a:spcBef>
              <a:spcAft>
                <a:spcPts val="0"/>
              </a:spcAft>
            </a:pPr>
            <a:r>
              <a:rPr lang="en-US" sz="2800" dirty="0">
                <a:solidFill>
                  <a:srgbClr val="000000"/>
                </a:solidFill>
                <a:latin typeface="New York"/>
              </a:rPr>
              <a:t>	</a:t>
            </a:r>
            <a:r>
              <a:rPr lang="en-US" sz="2800" b="0" i="0" u="none" strike="noStrike" dirty="0">
                <a:solidFill>
                  <a:srgbClr val="000000"/>
                </a:solidFill>
                <a:effectLst/>
                <a:latin typeface="New York"/>
              </a:rPr>
              <a:t>She may feel defensive, afraid to trust you, or ashamed. </a:t>
            </a:r>
            <a:endParaRPr lang="en-US" sz="2800" b="0" dirty="0">
              <a:effectLst/>
            </a:endParaRPr>
          </a:p>
          <a:p>
            <a:pPr rtl="0">
              <a:spcBef>
                <a:spcPts val="0"/>
              </a:spcBef>
              <a:spcAft>
                <a:spcPts val="0"/>
              </a:spcAft>
            </a:pPr>
            <a:br>
              <a:rPr lang="en-US" sz="2800" b="0" dirty="0">
                <a:effectLst/>
              </a:rPr>
            </a:br>
            <a:r>
              <a:rPr lang="en-US" sz="2800" b="0" dirty="0">
                <a:solidFill>
                  <a:srgbClr val="000000"/>
                </a:solidFill>
                <a:effectLst/>
                <a:latin typeface="New York"/>
              </a:rPr>
              <a:t>G</a:t>
            </a:r>
            <a:r>
              <a:rPr lang="en-US" sz="2800" b="0" i="0" u="none" strike="noStrike" dirty="0">
                <a:solidFill>
                  <a:srgbClr val="000000"/>
                </a:solidFill>
                <a:effectLst/>
                <a:latin typeface="New York"/>
              </a:rPr>
              <a:t>ive her room to share when </a:t>
            </a:r>
            <a:r>
              <a:rPr lang="en-US" sz="2800" b="0" i="1" u="none" strike="noStrike" dirty="0">
                <a:solidFill>
                  <a:srgbClr val="000000"/>
                </a:solidFill>
                <a:effectLst/>
                <a:latin typeface="New York"/>
              </a:rPr>
              <a:t>she</a:t>
            </a:r>
            <a:r>
              <a:rPr lang="en-US" sz="2800" b="0" i="0" u="none" strike="noStrike" dirty="0">
                <a:solidFill>
                  <a:srgbClr val="000000"/>
                </a:solidFill>
                <a:effectLst/>
                <a:latin typeface="New York"/>
              </a:rPr>
              <a:t> is ready. </a:t>
            </a:r>
          </a:p>
          <a:p>
            <a:pPr rtl="0">
              <a:spcBef>
                <a:spcPts val="0"/>
              </a:spcBef>
              <a:spcAft>
                <a:spcPts val="0"/>
              </a:spcAft>
            </a:pPr>
            <a:r>
              <a:rPr lang="en-US" sz="2800" b="0" i="0" u="none" strike="noStrike" dirty="0">
                <a:solidFill>
                  <a:srgbClr val="000000"/>
                </a:solidFill>
                <a:effectLst/>
                <a:latin typeface="New York"/>
              </a:rPr>
              <a:t>	If you are too forceful or use the word abuse too soon, she may not see you as approachable when she is inclined to share.4</a:t>
            </a:r>
          </a:p>
          <a:p>
            <a:pPr rtl="0">
              <a:spcBef>
                <a:spcPts val="0"/>
              </a:spcBef>
              <a:spcAft>
                <a:spcPts val="0"/>
              </a:spcAft>
            </a:pPr>
            <a:endParaRPr lang="en-US" sz="2800" b="0" dirty="0">
              <a:solidFill>
                <a:srgbClr val="000000"/>
              </a:solidFill>
              <a:effectLst/>
              <a:latin typeface="New York"/>
            </a:endParaRPr>
          </a:p>
          <a:p>
            <a:pPr rtl="0">
              <a:spcBef>
                <a:spcPts val="0"/>
              </a:spcBef>
              <a:spcAft>
                <a:spcPts val="0"/>
              </a:spcAft>
            </a:pPr>
            <a:r>
              <a:rPr lang="en-US" sz="2800" dirty="0">
                <a:solidFill>
                  <a:srgbClr val="000000"/>
                </a:solidFill>
                <a:latin typeface="New York"/>
              </a:rPr>
              <a:t>Don’t confront the oppressor until she is ready and safety established</a:t>
            </a:r>
            <a:endParaRPr lang="en-US" sz="2800" b="0" dirty="0">
              <a:effectLst/>
            </a:endParaRPr>
          </a:p>
          <a:p>
            <a:br>
              <a:rPr lang="en-US" dirty="0"/>
            </a:br>
            <a:endParaRPr lang="en-US" dirty="0"/>
          </a:p>
        </p:txBody>
      </p:sp>
    </p:spTree>
    <p:extLst>
      <p:ext uri="{BB962C8B-B14F-4D97-AF65-F5344CB8AC3E}">
        <p14:creationId xmlns:p14="http://schemas.microsoft.com/office/powerpoint/2010/main" val="293604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B1C1E-4159-D9B9-EA01-A31C9CC43CAA}"/>
              </a:ext>
            </a:extLst>
          </p:cNvPr>
          <p:cNvSpPr txBox="1"/>
          <p:nvPr/>
        </p:nvSpPr>
        <p:spPr>
          <a:xfrm>
            <a:off x="401443" y="384577"/>
            <a:ext cx="11418849" cy="6581289"/>
          </a:xfrm>
          <a:prstGeom prst="rect">
            <a:avLst/>
          </a:prstGeom>
          <a:noFill/>
        </p:spPr>
        <p:txBody>
          <a:bodyPr wrap="square">
            <a:spAutoFit/>
          </a:bodyPr>
          <a:lstStyle/>
          <a:p>
            <a:pPr rtl="0">
              <a:spcBef>
                <a:spcPts val="1400"/>
              </a:spcBef>
              <a:spcAft>
                <a:spcPts val="0"/>
              </a:spcAft>
            </a:pPr>
            <a:r>
              <a:rPr lang="en-US" sz="2800" b="1" i="0" u="none" strike="noStrike" dirty="0">
                <a:solidFill>
                  <a:srgbClr val="000000"/>
                </a:solidFill>
                <a:effectLst/>
                <a:latin typeface="New York"/>
              </a:rPr>
              <a:t> Believe What </a:t>
            </a:r>
            <a:r>
              <a:rPr lang="en-US" sz="2800" b="1" dirty="0">
                <a:solidFill>
                  <a:srgbClr val="000000"/>
                </a:solidFill>
                <a:latin typeface="New York"/>
              </a:rPr>
              <a:t>They </a:t>
            </a:r>
            <a:r>
              <a:rPr lang="en-US" sz="2800" b="1" i="0" u="none" strike="noStrike" dirty="0">
                <a:solidFill>
                  <a:srgbClr val="000000"/>
                </a:solidFill>
                <a:effectLst/>
                <a:latin typeface="New York"/>
              </a:rPr>
              <a:t>Tell You</a:t>
            </a:r>
          </a:p>
          <a:p>
            <a:pPr rtl="0">
              <a:spcBef>
                <a:spcPts val="1400"/>
              </a:spcBef>
              <a:spcAft>
                <a:spcPts val="0"/>
              </a:spcAft>
            </a:pPr>
            <a:endParaRPr lang="en-US" sz="1400" b="0" dirty="0">
              <a:effectLst/>
            </a:endParaRPr>
          </a:p>
          <a:p>
            <a:pPr marL="342900" indent="-342900" rtl="0">
              <a:spcBef>
                <a:spcPts val="0"/>
              </a:spcBef>
              <a:spcAft>
                <a:spcPts val="0"/>
              </a:spcAft>
              <a:buFont typeface="Wingdings" panose="05000000000000000000" pitchFamily="2" charset="2"/>
              <a:buChar char="§"/>
            </a:pPr>
            <a:r>
              <a:rPr lang="en-US" sz="2400" b="0" i="0" u="none" strike="noStrike" dirty="0">
                <a:solidFill>
                  <a:srgbClr val="000000"/>
                </a:solidFill>
                <a:effectLst/>
                <a:latin typeface="New York"/>
              </a:rPr>
              <a:t>Coming forward with abuse is a considerable act of courage. </a:t>
            </a:r>
          </a:p>
          <a:p>
            <a:pPr marL="342900" indent="-342900" rtl="0">
              <a:spcBef>
                <a:spcPts val="0"/>
              </a:spcBef>
              <a:spcAft>
                <a:spcPts val="0"/>
              </a:spcAft>
              <a:buFont typeface="Wingdings" panose="05000000000000000000" pitchFamily="2" charset="2"/>
              <a:buChar char="§"/>
            </a:pPr>
            <a:r>
              <a:rPr lang="en-US" sz="2400" b="0" i="0" u="none" strike="noStrike" dirty="0">
                <a:solidFill>
                  <a:srgbClr val="000000"/>
                </a:solidFill>
                <a:effectLst/>
                <a:latin typeface="New York"/>
              </a:rPr>
              <a:t>Victims are more likely to cover up or downplay abuse than to make it up or exaggerate it. </a:t>
            </a:r>
          </a:p>
          <a:p>
            <a:pPr marL="342900" indent="-342900" rtl="0">
              <a:spcBef>
                <a:spcPts val="0"/>
              </a:spcBef>
              <a:spcAft>
                <a:spcPts val="0"/>
              </a:spcAft>
              <a:buFont typeface="Wingdings" panose="05000000000000000000" pitchFamily="2" charset="2"/>
              <a:buChar char="§"/>
            </a:pPr>
            <a:r>
              <a:rPr lang="en-US" sz="2400" b="0" i="0" u="none" strike="noStrike" dirty="0">
                <a:solidFill>
                  <a:srgbClr val="000000"/>
                </a:solidFill>
                <a:effectLst/>
                <a:latin typeface="New York"/>
              </a:rPr>
              <a:t>You may find it hard to imagine that what she is saying is true—especially if her oppressor's public presentation of himself is good. </a:t>
            </a:r>
          </a:p>
          <a:p>
            <a:pPr rtl="0">
              <a:spcBef>
                <a:spcPts val="0"/>
              </a:spcBef>
              <a:spcAft>
                <a:spcPts val="0"/>
              </a:spcAft>
            </a:pPr>
            <a:endParaRPr lang="en-US" sz="2400" b="0" dirty="0">
              <a:effectLst/>
            </a:endParaRPr>
          </a:p>
          <a:p>
            <a:pPr rtl="0">
              <a:spcBef>
                <a:spcPts val="0"/>
              </a:spcBef>
              <a:spcAft>
                <a:spcPts val="0"/>
              </a:spcAft>
            </a:pPr>
            <a:r>
              <a:rPr lang="en-US" sz="2400" b="0" i="0" u="none" strike="noStrike" dirty="0">
                <a:solidFill>
                  <a:srgbClr val="000000"/>
                </a:solidFill>
                <a:effectLst/>
                <a:latin typeface="New York"/>
              </a:rPr>
              <a:t>In time, you </a:t>
            </a:r>
            <a:r>
              <a:rPr lang="en-US" sz="2400" dirty="0">
                <a:solidFill>
                  <a:srgbClr val="000000"/>
                </a:solidFill>
                <a:latin typeface="New York"/>
              </a:rPr>
              <a:t>or others</a:t>
            </a:r>
            <a:r>
              <a:rPr lang="en-US" sz="2400" b="0" i="0" u="none" strike="noStrike" dirty="0">
                <a:solidFill>
                  <a:srgbClr val="000000"/>
                </a:solidFill>
                <a:effectLst/>
                <a:latin typeface="New York"/>
              </a:rPr>
              <a:t> will be able to </a:t>
            </a:r>
            <a:r>
              <a:rPr lang="en-US" sz="2400" b="1" i="0" u="none" strike="noStrike" dirty="0">
                <a:solidFill>
                  <a:srgbClr val="000000"/>
                </a:solidFill>
                <a:effectLst/>
                <a:latin typeface="New York"/>
              </a:rPr>
              <a:t>verify </a:t>
            </a:r>
            <a:r>
              <a:rPr lang="en-US" sz="2400" b="0" i="0" u="none" strike="noStrike" dirty="0">
                <a:solidFill>
                  <a:srgbClr val="000000"/>
                </a:solidFill>
                <a:effectLst/>
                <a:latin typeface="New York"/>
              </a:rPr>
              <a:t>the details of her story—but when she first starts to tell it to you, it is not the time to ask questions to satisfy your disbelief or doubt.</a:t>
            </a:r>
            <a:endParaRPr lang="en-US" sz="2400" dirty="0">
              <a:solidFill>
                <a:srgbClr val="000000"/>
              </a:solidFill>
              <a:latin typeface="New York"/>
            </a:endParaRPr>
          </a:p>
          <a:p>
            <a:pPr rtl="0">
              <a:spcBef>
                <a:spcPts val="0"/>
              </a:spcBef>
              <a:spcAft>
                <a:spcPts val="0"/>
              </a:spcAft>
            </a:pPr>
            <a:r>
              <a:rPr lang="en-US" sz="2400" b="0" i="0" u="none" strike="noStrike" dirty="0">
                <a:solidFill>
                  <a:srgbClr val="000000"/>
                </a:solidFill>
                <a:effectLst/>
                <a:latin typeface="New York"/>
              </a:rPr>
              <a:t>	Has that happened before?; Can you tell me more about that?; or Are there other times you feel fearful around your spouse?</a:t>
            </a:r>
            <a:endParaRPr lang="en-US" sz="2400" b="0" dirty="0">
              <a:effectLst/>
            </a:endParaRPr>
          </a:p>
          <a:p>
            <a:pPr algn="ctr" rtl="0">
              <a:spcBef>
                <a:spcPts val="0"/>
              </a:spcBef>
              <a:spcAft>
                <a:spcPts val="0"/>
              </a:spcAft>
            </a:pPr>
            <a:br>
              <a:rPr lang="en-US" sz="2000" b="0" dirty="0">
                <a:effectLst/>
              </a:rPr>
            </a:br>
            <a:r>
              <a:rPr lang="en-US" sz="2400" b="1" i="0" u="none" strike="noStrike" dirty="0">
                <a:solidFill>
                  <a:srgbClr val="000000"/>
                </a:solidFill>
                <a:effectLst/>
                <a:latin typeface="New York"/>
              </a:rPr>
              <a:t>Remember, victims tend to tell repetitive, sometimes incoherent, and circular stories. </a:t>
            </a:r>
          </a:p>
          <a:p>
            <a:pPr algn="ctr" rtl="0">
              <a:spcBef>
                <a:spcPts val="0"/>
              </a:spcBef>
              <a:spcAft>
                <a:spcPts val="0"/>
              </a:spcAft>
            </a:pPr>
            <a:r>
              <a:rPr lang="en-US" sz="2400" b="1" i="0" u="none" strike="noStrike" dirty="0">
                <a:solidFill>
                  <a:srgbClr val="000000"/>
                </a:solidFill>
                <a:effectLst/>
                <a:latin typeface="New York"/>
              </a:rPr>
              <a:t>This is an effect of trauma, so be careful not to discredit what your friend is saying by judging how she is saying it. </a:t>
            </a:r>
            <a:endParaRPr lang="en-US" sz="2400" b="1" dirty="0">
              <a:effectLst/>
            </a:endParaRPr>
          </a:p>
          <a:p>
            <a:br>
              <a:rPr lang="en-US" dirty="0"/>
            </a:br>
            <a:endParaRPr lang="en-US" dirty="0"/>
          </a:p>
        </p:txBody>
      </p:sp>
    </p:spTree>
    <p:extLst>
      <p:ext uri="{BB962C8B-B14F-4D97-AF65-F5344CB8AC3E}">
        <p14:creationId xmlns:p14="http://schemas.microsoft.com/office/powerpoint/2010/main" val="411243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CF9C8-1573-EB07-FD7D-DB90C9E0E4FB}"/>
              </a:ext>
            </a:extLst>
          </p:cNvPr>
          <p:cNvSpPr txBox="1"/>
          <p:nvPr/>
        </p:nvSpPr>
        <p:spPr>
          <a:xfrm>
            <a:off x="423746" y="680225"/>
            <a:ext cx="10582508" cy="5386090"/>
          </a:xfrm>
          <a:prstGeom prst="rect">
            <a:avLst/>
          </a:prstGeom>
          <a:noFill/>
        </p:spPr>
        <p:txBody>
          <a:bodyPr wrap="square">
            <a:spAutoFit/>
          </a:bodyPr>
          <a:lstStyle/>
          <a:p>
            <a:pPr rtl="0">
              <a:spcBef>
                <a:spcPts val="1400"/>
              </a:spcBef>
              <a:spcAft>
                <a:spcPts val="0"/>
              </a:spcAft>
            </a:pPr>
            <a:r>
              <a:rPr lang="en-US" sz="2800" b="1" i="0" u="none" strike="noStrike" dirty="0">
                <a:solidFill>
                  <a:srgbClr val="000000"/>
                </a:solidFill>
                <a:effectLst/>
                <a:latin typeface="New York"/>
              </a:rPr>
              <a:t> Consider That </a:t>
            </a:r>
            <a:r>
              <a:rPr lang="en-US" sz="2800" b="1" dirty="0">
                <a:solidFill>
                  <a:srgbClr val="000000"/>
                </a:solidFill>
                <a:latin typeface="New York"/>
              </a:rPr>
              <a:t>They</a:t>
            </a:r>
            <a:r>
              <a:rPr lang="en-US" sz="2800" b="1" i="0" u="none" strike="noStrike" dirty="0">
                <a:solidFill>
                  <a:srgbClr val="000000"/>
                </a:solidFill>
                <a:effectLst/>
                <a:latin typeface="New York"/>
              </a:rPr>
              <a:t> May Be Watched and Monitored</a:t>
            </a:r>
            <a:endParaRPr lang="en-US" sz="2800" b="0" dirty="0">
              <a:effectLst/>
            </a:endParaRPr>
          </a:p>
          <a:p>
            <a:pPr rtl="0">
              <a:spcBef>
                <a:spcPts val="0"/>
              </a:spcBef>
              <a:spcAft>
                <a:spcPts val="0"/>
              </a:spcAft>
            </a:pPr>
            <a:br>
              <a:rPr lang="en-US" sz="2800" b="0" dirty="0">
                <a:effectLst/>
              </a:rPr>
            </a:br>
            <a:r>
              <a:rPr lang="en-US" sz="2800" b="0" i="0" u="none" strike="noStrike" dirty="0">
                <a:solidFill>
                  <a:srgbClr val="000000"/>
                </a:solidFill>
                <a:effectLst/>
                <a:latin typeface="New York"/>
              </a:rPr>
              <a:t>Many victims’ communications and locations are monitored electronically. </a:t>
            </a:r>
          </a:p>
          <a:p>
            <a:pPr rtl="0">
              <a:spcBef>
                <a:spcPts val="0"/>
              </a:spcBef>
              <a:spcAft>
                <a:spcPts val="0"/>
              </a:spcAft>
            </a:pPr>
            <a:r>
              <a:rPr lang="en-US" sz="2800" b="0" i="0" u="none" strike="noStrike" dirty="0">
                <a:solidFill>
                  <a:srgbClr val="000000"/>
                </a:solidFill>
                <a:effectLst/>
                <a:latin typeface="New York"/>
              </a:rPr>
              <a:t>	Assume that any emails, texts, or messages </a:t>
            </a:r>
          </a:p>
          <a:p>
            <a:pPr rtl="0">
              <a:spcBef>
                <a:spcPts val="0"/>
              </a:spcBef>
              <a:spcAft>
                <a:spcPts val="0"/>
              </a:spcAft>
            </a:pPr>
            <a:r>
              <a:rPr lang="en-US" sz="2800" dirty="0">
                <a:solidFill>
                  <a:srgbClr val="000000"/>
                </a:solidFill>
                <a:latin typeface="New York"/>
              </a:rPr>
              <a:t>	</a:t>
            </a:r>
            <a:r>
              <a:rPr lang="en-US" sz="2800" b="0" i="0" u="none" strike="noStrike" dirty="0">
                <a:solidFill>
                  <a:srgbClr val="000000"/>
                </a:solidFill>
                <a:effectLst/>
                <a:latin typeface="New York"/>
              </a:rPr>
              <a:t>will be read by the oppressive spouse.</a:t>
            </a:r>
          </a:p>
          <a:p>
            <a:pPr rtl="0">
              <a:spcBef>
                <a:spcPts val="0"/>
              </a:spcBef>
              <a:spcAft>
                <a:spcPts val="0"/>
              </a:spcAft>
            </a:pPr>
            <a:r>
              <a:rPr lang="en-US" sz="2800" b="0" i="0" u="none" strike="noStrike" dirty="0">
                <a:solidFill>
                  <a:srgbClr val="000000"/>
                </a:solidFill>
                <a:effectLst/>
                <a:latin typeface="New York"/>
              </a:rPr>
              <a:t> </a:t>
            </a:r>
          </a:p>
          <a:p>
            <a:pPr rtl="0">
              <a:spcBef>
                <a:spcPts val="0"/>
              </a:spcBef>
              <a:spcAft>
                <a:spcPts val="0"/>
              </a:spcAft>
            </a:pPr>
            <a:r>
              <a:rPr lang="en-US" sz="2800" b="0" i="0" u="none" strike="noStrike" dirty="0">
                <a:solidFill>
                  <a:srgbClr val="000000"/>
                </a:solidFill>
                <a:effectLst/>
                <a:latin typeface="New York"/>
              </a:rPr>
              <a:t>	</a:t>
            </a:r>
            <a:r>
              <a:rPr lang="en-US" sz="2800" dirty="0">
                <a:solidFill>
                  <a:srgbClr val="000000"/>
                </a:solidFill>
                <a:latin typeface="New York"/>
              </a:rPr>
              <a:t>	</a:t>
            </a:r>
            <a:r>
              <a:rPr lang="en-US" sz="2800" b="0" i="0" u="none" strike="noStrike" dirty="0">
                <a:solidFill>
                  <a:srgbClr val="000000"/>
                </a:solidFill>
                <a:effectLst/>
                <a:latin typeface="New York"/>
              </a:rPr>
              <a:t> “It is common for husbands who struggle with control (or anger) to monitor their wife’s communication; let’s be extra cautious and be careful how we message each other.”</a:t>
            </a:r>
          </a:p>
          <a:p>
            <a:pPr rtl="0">
              <a:spcBef>
                <a:spcPts val="0"/>
              </a:spcBef>
              <a:spcAft>
                <a:spcPts val="0"/>
              </a:spcAft>
            </a:pPr>
            <a:r>
              <a:rPr lang="en-US" sz="2800" dirty="0">
                <a:solidFill>
                  <a:srgbClr val="000000"/>
                </a:solidFill>
                <a:latin typeface="New York"/>
              </a:rPr>
              <a:t>		CODE WORD</a:t>
            </a:r>
            <a:endParaRPr lang="en-US" sz="2800" b="0" dirty="0">
              <a:effectLst/>
            </a:endParaRPr>
          </a:p>
          <a:p>
            <a:br>
              <a:rPr lang="en-US" dirty="0"/>
            </a:br>
            <a:endParaRPr lang="en-US" dirty="0"/>
          </a:p>
        </p:txBody>
      </p:sp>
    </p:spTree>
    <p:extLst>
      <p:ext uri="{BB962C8B-B14F-4D97-AF65-F5344CB8AC3E}">
        <p14:creationId xmlns:p14="http://schemas.microsoft.com/office/powerpoint/2010/main" val="196591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B11D3-EE69-D641-331C-AC462C8716BA}"/>
              </a:ext>
            </a:extLst>
          </p:cNvPr>
          <p:cNvSpPr txBox="1"/>
          <p:nvPr/>
        </p:nvSpPr>
        <p:spPr>
          <a:xfrm>
            <a:off x="657921" y="696709"/>
            <a:ext cx="11095463" cy="5970865"/>
          </a:xfrm>
          <a:prstGeom prst="rect">
            <a:avLst/>
          </a:prstGeom>
          <a:noFill/>
        </p:spPr>
        <p:txBody>
          <a:bodyPr wrap="square">
            <a:spAutoFit/>
          </a:bodyPr>
          <a:lstStyle/>
          <a:p>
            <a:pPr rtl="0">
              <a:spcBef>
                <a:spcPts val="1400"/>
              </a:spcBef>
              <a:spcAft>
                <a:spcPts val="0"/>
              </a:spcAft>
            </a:pPr>
            <a:r>
              <a:rPr lang="en-US" sz="2800" b="1" i="0" u="none" strike="noStrike" dirty="0">
                <a:solidFill>
                  <a:srgbClr val="000000"/>
                </a:solidFill>
                <a:effectLst/>
                <a:latin typeface="New York"/>
              </a:rPr>
              <a:t>Focus Your Criticism </a:t>
            </a:r>
            <a:r>
              <a:rPr lang="en-US" sz="2800" b="1" dirty="0">
                <a:solidFill>
                  <a:srgbClr val="000000"/>
                </a:solidFill>
                <a:latin typeface="New York"/>
              </a:rPr>
              <a:t>on the </a:t>
            </a:r>
            <a:r>
              <a:rPr lang="en-US" sz="2800" b="1" i="0" u="none" strike="noStrike" dirty="0">
                <a:solidFill>
                  <a:srgbClr val="000000"/>
                </a:solidFill>
                <a:effectLst/>
                <a:latin typeface="New York"/>
              </a:rPr>
              <a:t>Oppressor's Behavior, Not </a:t>
            </a:r>
            <a:r>
              <a:rPr lang="en-US" sz="2800" b="1" dirty="0">
                <a:solidFill>
                  <a:srgbClr val="000000"/>
                </a:solidFill>
                <a:latin typeface="New York"/>
              </a:rPr>
              <a:t>Their</a:t>
            </a:r>
            <a:r>
              <a:rPr lang="en-US" sz="2800" b="1" i="0" u="none" strike="noStrike" dirty="0">
                <a:solidFill>
                  <a:srgbClr val="000000"/>
                </a:solidFill>
                <a:effectLst/>
                <a:latin typeface="New York"/>
              </a:rPr>
              <a:t> Person</a:t>
            </a:r>
            <a:endParaRPr lang="en-US" sz="2800" b="0" dirty="0">
              <a:effectLst/>
            </a:endParaRPr>
          </a:p>
          <a:p>
            <a:pPr rtl="0">
              <a:spcBef>
                <a:spcPts val="0"/>
              </a:spcBef>
              <a:spcAft>
                <a:spcPts val="0"/>
              </a:spcAft>
            </a:pPr>
            <a:br>
              <a:rPr lang="en-US" sz="2400" b="0" dirty="0">
                <a:effectLst/>
              </a:rPr>
            </a:br>
            <a:r>
              <a:rPr lang="en-US" sz="2400" b="0" i="0" u="none" strike="noStrike" dirty="0">
                <a:solidFill>
                  <a:srgbClr val="000000"/>
                </a:solidFill>
                <a:effectLst/>
                <a:latin typeface="New York"/>
              </a:rPr>
              <a:t>Be careful that your criticism of her husband is not a global attack on his person but is focused on his abusive behavior. 	</a:t>
            </a:r>
          </a:p>
          <a:p>
            <a:pPr rtl="0">
              <a:spcBef>
                <a:spcPts val="0"/>
              </a:spcBef>
              <a:spcAft>
                <a:spcPts val="0"/>
              </a:spcAft>
            </a:pPr>
            <a:r>
              <a:rPr lang="en-US" sz="2400" dirty="0">
                <a:solidFill>
                  <a:srgbClr val="000000"/>
                </a:solidFill>
                <a:latin typeface="New York"/>
              </a:rPr>
              <a:t>	</a:t>
            </a:r>
            <a:r>
              <a:rPr lang="en-US" sz="2400" b="0" i="0" u="none" strike="noStrike" dirty="0">
                <a:solidFill>
                  <a:srgbClr val="000000"/>
                </a:solidFill>
                <a:effectLst/>
                <a:latin typeface="New York"/>
              </a:rPr>
              <a:t>"It was wrong for him to throw that at you" </a:t>
            </a:r>
            <a:endParaRPr lang="en-US" sz="2400" dirty="0">
              <a:solidFill>
                <a:srgbClr val="000000"/>
              </a:solidFill>
              <a:latin typeface="New York"/>
            </a:endParaRPr>
          </a:p>
          <a:p>
            <a:pPr rtl="0">
              <a:spcBef>
                <a:spcPts val="0"/>
              </a:spcBef>
              <a:spcAft>
                <a:spcPts val="0"/>
              </a:spcAft>
            </a:pPr>
            <a:r>
              <a:rPr lang="en-US" sz="2400" b="0" i="0" u="none" strike="noStrike" dirty="0">
                <a:solidFill>
                  <a:srgbClr val="000000"/>
                </a:solidFill>
                <a:effectLst/>
                <a:latin typeface="New York"/>
              </a:rPr>
              <a:t>	"It is cruel of him to frighten you." </a:t>
            </a:r>
          </a:p>
          <a:p>
            <a:pPr rtl="0">
              <a:spcBef>
                <a:spcPts val="0"/>
              </a:spcBef>
              <a:spcAft>
                <a:spcPts val="0"/>
              </a:spcAft>
            </a:pPr>
            <a:endParaRPr lang="en-US" sz="2400" dirty="0">
              <a:solidFill>
                <a:srgbClr val="000000"/>
              </a:solidFill>
              <a:latin typeface="New York"/>
            </a:endParaRPr>
          </a:p>
          <a:p>
            <a:pPr rtl="0">
              <a:spcBef>
                <a:spcPts val="0"/>
              </a:spcBef>
              <a:spcAft>
                <a:spcPts val="0"/>
              </a:spcAft>
            </a:pPr>
            <a:r>
              <a:rPr lang="en-US" sz="2400" b="0" i="0" u="none" strike="noStrike" dirty="0">
                <a:solidFill>
                  <a:srgbClr val="000000"/>
                </a:solidFill>
                <a:effectLst/>
                <a:latin typeface="New York"/>
              </a:rPr>
              <a:t>Don’t say  </a:t>
            </a:r>
          </a:p>
          <a:p>
            <a:pPr rtl="0">
              <a:spcBef>
                <a:spcPts val="0"/>
              </a:spcBef>
              <a:spcAft>
                <a:spcPts val="0"/>
              </a:spcAft>
            </a:pPr>
            <a:r>
              <a:rPr lang="en-US" sz="2400" dirty="0">
                <a:solidFill>
                  <a:srgbClr val="000000"/>
                </a:solidFill>
                <a:latin typeface="New York"/>
              </a:rPr>
              <a:t>	</a:t>
            </a:r>
            <a:r>
              <a:rPr lang="en-US" sz="2400" b="0" i="0" u="none" strike="noStrike" dirty="0">
                <a:solidFill>
                  <a:srgbClr val="000000"/>
                </a:solidFill>
                <a:effectLst/>
                <a:latin typeface="New York"/>
              </a:rPr>
              <a:t>"He is so selfish!" or "How can you live with that monster?" </a:t>
            </a:r>
          </a:p>
          <a:p>
            <a:pPr rtl="0">
              <a:spcBef>
                <a:spcPts val="0"/>
              </a:spcBef>
              <a:spcAft>
                <a:spcPts val="0"/>
              </a:spcAft>
            </a:pPr>
            <a:r>
              <a:rPr lang="en-US" sz="2400" dirty="0">
                <a:solidFill>
                  <a:srgbClr val="000000"/>
                </a:solidFill>
                <a:latin typeface="New York"/>
              </a:rPr>
              <a:t>I</a:t>
            </a:r>
            <a:r>
              <a:rPr lang="en-US" sz="2400" b="0" i="0" u="none" strike="noStrike" dirty="0">
                <a:solidFill>
                  <a:srgbClr val="000000"/>
                </a:solidFill>
                <a:effectLst/>
                <a:latin typeface="New York"/>
              </a:rPr>
              <a:t>f you criticize her spouse's overall character, it will likely make her want to defend him.</a:t>
            </a:r>
          </a:p>
          <a:p>
            <a:pPr rtl="0">
              <a:spcBef>
                <a:spcPts val="0"/>
              </a:spcBef>
              <a:spcAft>
                <a:spcPts val="0"/>
              </a:spcAft>
            </a:pPr>
            <a:r>
              <a:rPr lang="en-US" sz="2400" b="0" i="0" u="none" strike="noStrike" dirty="0">
                <a:solidFill>
                  <a:srgbClr val="000000"/>
                </a:solidFill>
                <a:effectLst/>
                <a:latin typeface="New York"/>
              </a:rPr>
              <a:t> </a:t>
            </a:r>
          </a:p>
          <a:p>
            <a:pPr rtl="0">
              <a:spcBef>
                <a:spcPts val="0"/>
              </a:spcBef>
              <a:spcAft>
                <a:spcPts val="0"/>
              </a:spcAft>
            </a:pPr>
            <a:r>
              <a:rPr lang="en-US" sz="2400" b="0" i="0" u="none" strike="noStrike" dirty="0">
                <a:solidFill>
                  <a:srgbClr val="000000"/>
                </a:solidFill>
                <a:effectLst/>
                <a:latin typeface="New York"/>
              </a:rPr>
              <a:t>Be precise and condemn his particular actions and motivations, not him directly. This will help her label sin and gain important clarity.</a:t>
            </a:r>
          </a:p>
          <a:p>
            <a:pPr rtl="0">
              <a:spcBef>
                <a:spcPts val="0"/>
              </a:spcBef>
              <a:spcAft>
                <a:spcPts val="0"/>
              </a:spcAft>
            </a:pPr>
            <a:endParaRPr lang="en-US" sz="2400" i="0" u="none" strike="noStrike" dirty="0">
              <a:solidFill>
                <a:srgbClr val="000000"/>
              </a:solidFill>
              <a:latin typeface="New York"/>
            </a:endParaRPr>
          </a:p>
          <a:p>
            <a:pPr rtl="0">
              <a:spcBef>
                <a:spcPts val="0"/>
              </a:spcBef>
              <a:spcAft>
                <a:spcPts val="0"/>
              </a:spcAft>
            </a:pPr>
            <a:r>
              <a:rPr lang="en-US" sz="2400" dirty="0">
                <a:solidFill>
                  <a:srgbClr val="000000"/>
                </a:solidFill>
                <a:latin typeface="New York"/>
              </a:rPr>
              <a:t>Use the lenses of Saint Sinner Sufferer.</a:t>
            </a:r>
            <a:br>
              <a:rPr lang="en-US" dirty="0"/>
            </a:br>
            <a:endParaRPr lang="en-US" dirty="0"/>
          </a:p>
        </p:txBody>
      </p:sp>
    </p:spTree>
    <p:extLst>
      <p:ext uri="{BB962C8B-B14F-4D97-AF65-F5344CB8AC3E}">
        <p14:creationId xmlns:p14="http://schemas.microsoft.com/office/powerpoint/2010/main" val="387048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A0073-B431-67BA-5B5C-A16826B8C62C}"/>
              </a:ext>
            </a:extLst>
          </p:cNvPr>
          <p:cNvSpPr txBox="1"/>
          <p:nvPr/>
        </p:nvSpPr>
        <p:spPr>
          <a:xfrm>
            <a:off x="546410" y="507578"/>
            <a:ext cx="11251580" cy="6555641"/>
          </a:xfrm>
          <a:prstGeom prst="rect">
            <a:avLst/>
          </a:prstGeom>
          <a:noFill/>
        </p:spPr>
        <p:txBody>
          <a:bodyPr wrap="square">
            <a:spAutoFit/>
          </a:bodyPr>
          <a:lstStyle/>
          <a:p>
            <a:pPr rtl="0">
              <a:spcBef>
                <a:spcPts val="1400"/>
              </a:spcBef>
              <a:spcAft>
                <a:spcPts val="0"/>
              </a:spcAft>
            </a:pPr>
            <a:r>
              <a:rPr lang="en-US" sz="2800" b="1" i="0" u="none" strike="noStrike" dirty="0">
                <a:solidFill>
                  <a:srgbClr val="000000"/>
                </a:solidFill>
                <a:effectLst/>
                <a:latin typeface="New York"/>
              </a:rPr>
              <a:t>Do Not Excuse Abusive Behavior</a:t>
            </a:r>
            <a:endParaRPr lang="en-US" sz="2800" b="0" dirty="0">
              <a:effectLst/>
            </a:endParaRPr>
          </a:p>
          <a:p>
            <a:pPr rtl="0">
              <a:spcBef>
                <a:spcPts val="0"/>
              </a:spcBef>
              <a:spcAft>
                <a:spcPts val="0"/>
              </a:spcAft>
            </a:pPr>
            <a:br>
              <a:rPr lang="en-US" sz="2800" b="0" dirty="0">
                <a:effectLst/>
              </a:rPr>
            </a:br>
            <a:r>
              <a:rPr lang="en-US" sz="2800" b="0" i="0" u="none" strike="noStrike" dirty="0">
                <a:solidFill>
                  <a:srgbClr val="000000"/>
                </a:solidFill>
                <a:effectLst/>
                <a:latin typeface="New York"/>
              </a:rPr>
              <a:t>Make every effort not to excuse the abusive behavior. </a:t>
            </a:r>
          </a:p>
          <a:p>
            <a:pPr rtl="0">
              <a:spcBef>
                <a:spcPts val="0"/>
              </a:spcBef>
              <a:spcAft>
                <a:spcPts val="0"/>
              </a:spcAft>
            </a:pPr>
            <a:r>
              <a:rPr lang="en-US" sz="2800" dirty="0">
                <a:solidFill>
                  <a:srgbClr val="000000"/>
                </a:solidFill>
                <a:latin typeface="New York"/>
              </a:rPr>
              <a:t>	</a:t>
            </a:r>
            <a:r>
              <a:rPr lang="en-US" sz="2800" b="0" i="0" u="none" strike="noStrike" dirty="0">
                <a:solidFill>
                  <a:srgbClr val="000000"/>
                </a:solidFill>
                <a:effectLst/>
                <a:latin typeface="New York"/>
              </a:rPr>
              <a:t>Your friend might attribute her husband’s behavior to drunkenness, drug use, job stress, or hurt feelings.</a:t>
            </a:r>
          </a:p>
          <a:p>
            <a:pPr rtl="0">
              <a:spcBef>
                <a:spcPts val="0"/>
              </a:spcBef>
              <a:spcAft>
                <a:spcPts val="0"/>
              </a:spcAft>
            </a:pPr>
            <a:r>
              <a:rPr lang="en-US" sz="2800" dirty="0">
                <a:solidFill>
                  <a:srgbClr val="000000"/>
                </a:solidFill>
                <a:latin typeface="New York"/>
              </a:rPr>
              <a:t>	</a:t>
            </a:r>
            <a:r>
              <a:rPr lang="en-US" sz="2800" b="0" i="0" u="none" strike="noStrike" dirty="0">
                <a:solidFill>
                  <a:srgbClr val="000000"/>
                </a:solidFill>
                <a:effectLst/>
                <a:latin typeface="New York"/>
              </a:rPr>
              <a:t> But you should </a:t>
            </a:r>
            <a:r>
              <a:rPr lang="en-US" sz="2800" b="0" i="1" u="none" strike="noStrike" dirty="0">
                <a:solidFill>
                  <a:srgbClr val="000000"/>
                </a:solidFill>
                <a:effectLst/>
                <a:latin typeface="New York"/>
              </a:rPr>
              <a:t>never </a:t>
            </a:r>
            <a:r>
              <a:rPr lang="en-US" sz="2800" b="0" i="0" u="none" strike="noStrike" dirty="0">
                <a:solidFill>
                  <a:srgbClr val="000000"/>
                </a:solidFill>
                <a:effectLst/>
                <a:latin typeface="New York"/>
              </a:rPr>
              <a:t>offer excuses for abuse—it is always wrong and always inexcusable.</a:t>
            </a:r>
          </a:p>
          <a:p>
            <a:pPr rtl="0">
              <a:spcBef>
                <a:spcPts val="0"/>
              </a:spcBef>
              <a:spcAft>
                <a:spcPts val="0"/>
              </a:spcAft>
            </a:pPr>
            <a:endParaRPr lang="en-US" sz="2800" dirty="0">
              <a:solidFill>
                <a:srgbClr val="000000"/>
              </a:solidFill>
              <a:latin typeface="New York"/>
            </a:endParaRPr>
          </a:p>
          <a:p>
            <a:pPr rtl="0">
              <a:spcBef>
                <a:spcPts val="0"/>
              </a:spcBef>
              <a:spcAft>
                <a:spcPts val="0"/>
              </a:spcAft>
            </a:pPr>
            <a:r>
              <a:rPr lang="en-US" sz="2800" b="0" i="0" u="none" strike="noStrike" dirty="0">
                <a:solidFill>
                  <a:srgbClr val="000000"/>
                </a:solidFill>
                <a:effectLst/>
                <a:latin typeface="New York"/>
              </a:rPr>
              <a:t>Two things can be true, “Your husband can have an addiction and be abusive, but not all addicts are abusers. Abuse is always a choice.” </a:t>
            </a:r>
          </a:p>
          <a:p>
            <a:pPr rtl="0">
              <a:spcBef>
                <a:spcPts val="0"/>
              </a:spcBef>
              <a:spcAft>
                <a:spcPts val="0"/>
              </a:spcAft>
            </a:pPr>
            <a:endParaRPr lang="en-US" sz="2800" dirty="0">
              <a:solidFill>
                <a:srgbClr val="000000"/>
              </a:solidFill>
              <a:latin typeface="New York"/>
            </a:endParaRPr>
          </a:p>
          <a:p>
            <a:pPr rtl="0">
              <a:spcBef>
                <a:spcPts val="0"/>
              </a:spcBef>
              <a:spcAft>
                <a:spcPts val="0"/>
              </a:spcAft>
            </a:pPr>
            <a:r>
              <a:rPr lang="en-US" sz="2800" b="0" dirty="0">
                <a:solidFill>
                  <a:srgbClr val="000000"/>
                </a:solidFill>
                <a:effectLst/>
                <a:latin typeface="New York"/>
              </a:rPr>
              <a:t>Being Married does not mean we do not care about sin. All passages on sin apply. </a:t>
            </a:r>
            <a:endParaRPr lang="en-US" sz="2800" b="0" dirty="0">
              <a:effectLst/>
            </a:endParaRPr>
          </a:p>
          <a:p>
            <a:br>
              <a:rPr lang="en-US" sz="2800" dirty="0"/>
            </a:br>
            <a:endParaRPr lang="en-US" sz="2800" dirty="0"/>
          </a:p>
        </p:txBody>
      </p:sp>
    </p:spTree>
    <p:extLst>
      <p:ext uri="{BB962C8B-B14F-4D97-AF65-F5344CB8AC3E}">
        <p14:creationId xmlns:p14="http://schemas.microsoft.com/office/powerpoint/2010/main" val="2867486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0C43A-8830-E3C8-29E7-7F317676CA3D}"/>
              </a:ext>
            </a:extLst>
          </p:cNvPr>
          <p:cNvSpPr txBox="1"/>
          <p:nvPr/>
        </p:nvSpPr>
        <p:spPr>
          <a:xfrm>
            <a:off x="592873" y="276711"/>
            <a:ext cx="11006253" cy="6581289"/>
          </a:xfrm>
          <a:prstGeom prst="rect">
            <a:avLst/>
          </a:prstGeom>
          <a:noFill/>
        </p:spPr>
        <p:txBody>
          <a:bodyPr wrap="square">
            <a:spAutoFit/>
          </a:bodyPr>
          <a:lstStyle/>
          <a:p>
            <a:pPr rtl="0">
              <a:spcBef>
                <a:spcPts val="1400"/>
              </a:spcBef>
              <a:spcAft>
                <a:spcPts val="0"/>
              </a:spcAft>
            </a:pPr>
            <a:r>
              <a:rPr lang="en-US" sz="2800" b="1" i="0" u="none" strike="noStrike" dirty="0">
                <a:solidFill>
                  <a:srgbClr val="000000"/>
                </a:solidFill>
                <a:effectLst/>
                <a:latin typeface="New York"/>
              </a:rPr>
              <a:t>Resist Telling Her What to Do</a:t>
            </a:r>
          </a:p>
          <a:p>
            <a:pPr rtl="0">
              <a:spcBef>
                <a:spcPts val="1400"/>
              </a:spcBef>
              <a:spcAft>
                <a:spcPts val="0"/>
              </a:spcAft>
            </a:pPr>
            <a:endParaRPr lang="en-US" sz="2800" b="0" dirty="0">
              <a:effectLst/>
            </a:endParaRPr>
          </a:p>
          <a:p>
            <a:pPr marL="342900" indent="-342900" rtl="0">
              <a:spcBef>
                <a:spcPts val="0"/>
              </a:spcBef>
              <a:spcAft>
                <a:spcPts val="0"/>
              </a:spcAft>
              <a:buFont typeface="Arial" panose="020B0604020202020204" pitchFamily="34" charset="0"/>
              <a:buChar char="•"/>
            </a:pPr>
            <a:r>
              <a:rPr lang="en-US" sz="2800" dirty="0">
                <a:solidFill>
                  <a:srgbClr val="000000"/>
                </a:solidFill>
                <a:latin typeface="New York"/>
              </a:rPr>
              <a:t>Y</a:t>
            </a:r>
            <a:r>
              <a:rPr lang="en-US" sz="2800" b="0" i="0" u="none" strike="noStrike" dirty="0">
                <a:solidFill>
                  <a:srgbClr val="000000"/>
                </a:solidFill>
                <a:effectLst/>
                <a:latin typeface="New York"/>
              </a:rPr>
              <a:t>ou will be tempted but do not sweep in and take over her life in an attempt to rescue her, it is hard to witness oppression. </a:t>
            </a:r>
          </a:p>
          <a:p>
            <a:pPr marL="342900" indent="-342900" rtl="0">
              <a:spcBef>
                <a:spcPts val="0"/>
              </a:spcBef>
              <a:spcAft>
                <a:spcPts val="0"/>
              </a:spcAft>
              <a:buFont typeface="Arial" panose="020B0604020202020204" pitchFamily="34" charset="0"/>
              <a:buChar char="•"/>
            </a:pPr>
            <a:r>
              <a:rPr lang="en-US" sz="2800" b="0" i="0" u="none" strike="noStrike" dirty="0">
                <a:solidFill>
                  <a:srgbClr val="000000"/>
                </a:solidFill>
                <a:effectLst/>
                <a:latin typeface="New York"/>
              </a:rPr>
              <a:t>Being oppressed means that someone else is controlling all of </a:t>
            </a:r>
            <a:r>
              <a:rPr lang="en-US" sz="2800" dirty="0">
                <a:solidFill>
                  <a:srgbClr val="000000"/>
                </a:solidFill>
                <a:latin typeface="New York"/>
              </a:rPr>
              <a:t>your</a:t>
            </a:r>
            <a:r>
              <a:rPr lang="en-US" sz="2800" b="0" i="0" u="none" strike="noStrike" dirty="0">
                <a:solidFill>
                  <a:srgbClr val="000000"/>
                </a:solidFill>
                <a:effectLst/>
                <a:latin typeface="New York"/>
              </a:rPr>
              <a:t> choices. </a:t>
            </a:r>
          </a:p>
          <a:p>
            <a:pPr marL="342900" indent="-342900" rtl="0">
              <a:spcBef>
                <a:spcPts val="0"/>
              </a:spcBef>
              <a:spcAft>
                <a:spcPts val="0"/>
              </a:spcAft>
              <a:buFont typeface="Arial" panose="020B0604020202020204" pitchFamily="34" charset="0"/>
              <a:buChar char="•"/>
            </a:pPr>
            <a:r>
              <a:rPr lang="en-US" sz="2800" b="0" i="0" u="none" strike="noStrike" dirty="0">
                <a:solidFill>
                  <a:srgbClr val="000000"/>
                </a:solidFill>
                <a:effectLst/>
                <a:latin typeface="New York"/>
              </a:rPr>
              <a:t>Your friend must make her own choices since she will have to live with the consequences. </a:t>
            </a:r>
          </a:p>
          <a:p>
            <a:pPr marL="342900" indent="-342900" rtl="0">
              <a:spcBef>
                <a:spcPts val="0"/>
              </a:spcBef>
              <a:spcAft>
                <a:spcPts val="0"/>
              </a:spcAft>
              <a:buFont typeface="Arial" panose="020B0604020202020204" pitchFamily="34" charset="0"/>
              <a:buChar char="•"/>
            </a:pPr>
            <a:r>
              <a:rPr lang="en-US" sz="2800" b="0" i="0" u="none" strike="noStrike" dirty="0">
                <a:solidFill>
                  <a:srgbClr val="000000"/>
                </a:solidFill>
                <a:effectLst/>
                <a:latin typeface="New York"/>
              </a:rPr>
              <a:t>Brainstorm some options with her and then ask, </a:t>
            </a:r>
          </a:p>
          <a:p>
            <a:pPr marL="800100" lvl="1" indent="-342900">
              <a:buFont typeface="Arial" panose="020B0604020202020204" pitchFamily="34" charset="0"/>
              <a:buChar char="•"/>
            </a:pPr>
            <a:r>
              <a:rPr lang="en-US" sz="2800" b="0" i="0" u="none" strike="noStrike" dirty="0">
                <a:solidFill>
                  <a:srgbClr val="000000"/>
                </a:solidFill>
                <a:effectLst/>
                <a:latin typeface="New York"/>
              </a:rPr>
              <a:t>“What do you think is a wise next step?”,</a:t>
            </a:r>
          </a:p>
          <a:p>
            <a:pPr marL="800100" lvl="1" indent="-342900">
              <a:buFont typeface="Arial" panose="020B0604020202020204" pitchFamily="34" charset="0"/>
              <a:buChar char="•"/>
            </a:pPr>
            <a:r>
              <a:rPr lang="en-US" sz="2800" b="0" i="0" u="none" strike="noStrike" dirty="0">
                <a:solidFill>
                  <a:srgbClr val="000000"/>
                </a:solidFill>
                <a:effectLst/>
                <a:latin typeface="New York"/>
              </a:rPr>
              <a:t> “What would keep you from doing that?”, or </a:t>
            </a:r>
          </a:p>
          <a:p>
            <a:pPr marL="800100" lvl="1" indent="-342900">
              <a:buFont typeface="Arial" panose="020B0604020202020204" pitchFamily="34" charset="0"/>
              <a:buChar char="•"/>
            </a:pPr>
            <a:r>
              <a:rPr lang="en-US" sz="2800" b="0" i="0" u="none" strike="noStrike" dirty="0">
                <a:solidFill>
                  <a:srgbClr val="000000"/>
                </a:solidFill>
                <a:effectLst/>
                <a:latin typeface="New York"/>
              </a:rPr>
              <a:t>“What feels doable to you?” </a:t>
            </a:r>
          </a:p>
          <a:p>
            <a:pPr marL="342900" indent="-342900" rtl="0">
              <a:spcBef>
                <a:spcPts val="0"/>
              </a:spcBef>
              <a:spcAft>
                <a:spcPts val="0"/>
              </a:spcAft>
              <a:buFont typeface="Arial" panose="020B0604020202020204" pitchFamily="34" charset="0"/>
              <a:buChar char="•"/>
            </a:pPr>
            <a:r>
              <a:rPr lang="en-US" sz="2800" dirty="0">
                <a:solidFill>
                  <a:srgbClr val="000000"/>
                </a:solidFill>
                <a:latin typeface="New York"/>
              </a:rPr>
              <a:t>It </a:t>
            </a:r>
            <a:r>
              <a:rPr lang="en-US" sz="2800" b="0" i="0" u="none" strike="noStrike" dirty="0">
                <a:solidFill>
                  <a:srgbClr val="000000"/>
                </a:solidFill>
                <a:effectLst/>
                <a:latin typeface="New York"/>
              </a:rPr>
              <a:t>may take her months to decide what to do. </a:t>
            </a:r>
          </a:p>
          <a:p>
            <a:pPr marL="342900" indent="-342900">
              <a:buFont typeface="Arial" panose="020B0604020202020204" pitchFamily="34" charset="0"/>
              <a:buChar char="•"/>
            </a:pPr>
            <a:r>
              <a:rPr lang="en-US" sz="2800" dirty="0">
                <a:solidFill>
                  <a:srgbClr val="000000"/>
                </a:solidFill>
                <a:latin typeface="New York"/>
              </a:rPr>
              <a:t>Help her reach her goals.</a:t>
            </a:r>
            <a:br>
              <a:rPr lang="en-US" sz="2000" dirty="0"/>
            </a:br>
            <a:endParaRPr lang="en-US" sz="2000" dirty="0"/>
          </a:p>
        </p:txBody>
      </p:sp>
    </p:spTree>
    <p:extLst>
      <p:ext uri="{BB962C8B-B14F-4D97-AF65-F5344CB8AC3E}">
        <p14:creationId xmlns:p14="http://schemas.microsoft.com/office/powerpoint/2010/main" val="90202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God’s Design for Marriage</a:t>
            </a:r>
          </a:p>
        </p:txBody>
      </p:sp>
      <p:pic>
        <p:nvPicPr>
          <p:cNvPr id="6" name="Content Placeholder 5" descr="eph-5-25-web-w.jpg"/>
          <p:cNvPicPr>
            <a:picLocks noGrp="1" noChangeAspect="1"/>
          </p:cNvPicPr>
          <p:nvPr>
            <p:ph sz="half" idx="1"/>
          </p:nvPr>
        </p:nvPicPr>
        <p:blipFill>
          <a:blip r:embed="rId2" cstate="print"/>
          <a:stretch>
            <a:fillRect/>
          </a:stretch>
        </p:blipFill>
        <p:spPr>
          <a:xfrm>
            <a:off x="1196986" y="1913833"/>
            <a:ext cx="3743004" cy="3988447"/>
          </a:xfrm>
        </p:spPr>
      </p:pic>
      <p:sp>
        <p:nvSpPr>
          <p:cNvPr id="5" name="Content Placeholder 4"/>
          <p:cNvSpPr>
            <a:spLocks noGrp="1"/>
          </p:cNvSpPr>
          <p:nvPr>
            <p:ph sz="half" idx="2"/>
          </p:nvPr>
        </p:nvSpPr>
        <p:spPr>
          <a:xfrm>
            <a:off x="6558864" y="1438413"/>
            <a:ext cx="5286209" cy="5140009"/>
          </a:xfrm>
        </p:spPr>
        <p:txBody>
          <a:bodyPr/>
          <a:lstStyle/>
          <a:p>
            <a:pPr algn="ctr">
              <a:buNone/>
            </a:pPr>
            <a:r>
              <a:rPr lang="en-US" sz="2800" dirty="0"/>
              <a:t>Jesus relates to us</a:t>
            </a:r>
          </a:p>
          <a:p>
            <a:pPr algn="ctr">
              <a:buFont typeface="Wingdings" pitchFamily="2" charset="2"/>
              <a:buChar char="§"/>
            </a:pPr>
            <a:r>
              <a:rPr lang="en-US" sz="2800" dirty="0"/>
              <a:t> He is faithful </a:t>
            </a:r>
          </a:p>
          <a:p>
            <a:pPr algn="ctr">
              <a:buFont typeface="Wingdings" pitchFamily="2" charset="2"/>
              <a:buChar char="§"/>
            </a:pPr>
            <a:r>
              <a:rPr lang="en-US" sz="2800" dirty="0"/>
              <a:t>sacrificing </a:t>
            </a:r>
          </a:p>
          <a:p>
            <a:pPr algn="ctr">
              <a:buFont typeface="Wingdings" pitchFamily="2" charset="2"/>
              <a:buChar char="§"/>
            </a:pPr>
            <a:r>
              <a:rPr lang="en-US" sz="2800" dirty="0"/>
              <a:t>accepting</a:t>
            </a:r>
          </a:p>
          <a:p>
            <a:pPr algn="ctr">
              <a:buFont typeface="Wingdings" pitchFamily="2" charset="2"/>
              <a:buChar char="§"/>
            </a:pPr>
            <a:r>
              <a:rPr lang="en-US" sz="2800" dirty="0"/>
              <a:t>honoring </a:t>
            </a:r>
          </a:p>
          <a:p>
            <a:pPr algn="ctr">
              <a:buFont typeface="Wingdings" pitchFamily="2" charset="2"/>
              <a:buChar char="§"/>
            </a:pPr>
            <a:r>
              <a:rPr lang="en-US" sz="2800" dirty="0"/>
              <a:t>serving</a:t>
            </a:r>
          </a:p>
          <a:p>
            <a:pPr algn="ctr">
              <a:buFont typeface="Wingdings" pitchFamily="2" charset="2"/>
              <a:buChar char="§"/>
            </a:pPr>
            <a:r>
              <a:rPr lang="en-US" sz="2800" dirty="0"/>
              <a:t>honest </a:t>
            </a:r>
          </a:p>
          <a:p>
            <a:pPr algn="ctr">
              <a:buFont typeface="Wingdings" pitchFamily="2" charset="2"/>
              <a:buChar char="§"/>
            </a:pPr>
            <a:r>
              <a:rPr lang="en-US" sz="2800" dirty="0"/>
              <a:t>caring</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E1261-E4E0-5F77-1B8E-30DE2F58DF8A}"/>
              </a:ext>
            </a:extLst>
          </p:cNvPr>
          <p:cNvSpPr txBox="1"/>
          <p:nvPr/>
        </p:nvSpPr>
        <p:spPr>
          <a:xfrm>
            <a:off x="323384" y="401444"/>
            <a:ext cx="10816683" cy="6001643"/>
          </a:xfrm>
          <a:prstGeom prst="rect">
            <a:avLst/>
          </a:prstGeom>
          <a:noFill/>
        </p:spPr>
        <p:txBody>
          <a:bodyPr wrap="square">
            <a:spAutoFit/>
          </a:bodyPr>
          <a:lstStyle/>
          <a:p>
            <a:pPr rtl="0">
              <a:spcBef>
                <a:spcPts val="1400"/>
              </a:spcBef>
              <a:spcAft>
                <a:spcPts val="0"/>
              </a:spcAft>
            </a:pPr>
            <a:r>
              <a:rPr lang="en-US" sz="2400" b="1" i="0" u="none" strike="noStrike" dirty="0">
                <a:solidFill>
                  <a:srgbClr val="000000"/>
                </a:solidFill>
                <a:effectLst/>
                <a:latin typeface="New York"/>
              </a:rPr>
              <a:t>Support Her as She Shares Her Story with Others</a:t>
            </a:r>
            <a:endParaRPr lang="en-US" sz="2400" b="0" dirty="0">
              <a:effectLst/>
            </a:endParaRPr>
          </a:p>
          <a:p>
            <a:pPr rtl="0">
              <a:spcBef>
                <a:spcPts val="0"/>
              </a:spcBef>
              <a:spcAft>
                <a:spcPts val="0"/>
              </a:spcAft>
            </a:pPr>
            <a:br>
              <a:rPr lang="en-US" sz="2400" b="0" dirty="0">
                <a:effectLst/>
              </a:rPr>
            </a:br>
            <a:r>
              <a:rPr lang="en-US" sz="2400" dirty="0">
                <a:solidFill>
                  <a:srgbClr val="000000"/>
                </a:solidFill>
                <a:latin typeface="New York"/>
              </a:rPr>
              <a:t>Offer a ministry of presence</a:t>
            </a:r>
          </a:p>
          <a:p>
            <a:pPr rtl="0">
              <a:spcBef>
                <a:spcPts val="0"/>
              </a:spcBef>
              <a:spcAft>
                <a:spcPts val="0"/>
              </a:spcAft>
            </a:pPr>
            <a:r>
              <a:rPr lang="en-US" sz="2400" b="0" i="0" u="none" strike="noStrike" dirty="0">
                <a:solidFill>
                  <a:srgbClr val="000000"/>
                </a:solidFill>
                <a:effectLst/>
                <a:latin typeface="New York"/>
              </a:rPr>
              <a:t>	 court, the police, a lawyer, or her church leadership. </a:t>
            </a:r>
          </a:p>
          <a:p>
            <a:pPr rtl="0">
              <a:spcBef>
                <a:spcPts val="0"/>
              </a:spcBef>
              <a:spcAft>
                <a:spcPts val="0"/>
              </a:spcAft>
            </a:pPr>
            <a:r>
              <a:rPr lang="en-US" sz="2400" b="0" i="0" u="none" strike="noStrike" dirty="0">
                <a:solidFill>
                  <a:srgbClr val="000000"/>
                </a:solidFill>
                <a:effectLst/>
                <a:latin typeface="New York"/>
              </a:rPr>
              <a:t>Help those involved in church meetings with her (pastoral staff/elders, etc.) to see that their authority or gender may be intimidating. </a:t>
            </a:r>
          </a:p>
          <a:p>
            <a:pPr rtl="0">
              <a:spcBef>
                <a:spcPts val="0"/>
              </a:spcBef>
              <a:spcAft>
                <a:spcPts val="0"/>
              </a:spcAft>
            </a:pPr>
            <a:r>
              <a:rPr lang="en-US" sz="2400" b="0" i="0" u="none" strike="noStrike" dirty="0">
                <a:solidFill>
                  <a:srgbClr val="000000"/>
                </a:solidFill>
                <a:effectLst/>
                <a:latin typeface="New York"/>
              </a:rPr>
              <a:t>It is good for her to have someone in the room who can advocate for her and help her to process her experience afterward.</a:t>
            </a:r>
          </a:p>
          <a:p>
            <a:pPr rtl="0">
              <a:spcBef>
                <a:spcPts val="0"/>
              </a:spcBef>
              <a:spcAft>
                <a:spcPts val="0"/>
              </a:spcAft>
            </a:pPr>
            <a:endParaRPr lang="en-US" sz="2400" dirty="0">
              <a:solidFill>
                <a:srgbClr val="000000"/>
              </a:solidFill>
              <a:latin typeface="New York"/>
            </a:endParaRPr>
          </a:p>
          <a:p>
            <a:pPr rtl="0">
              <a:spcBef>
                <a:spcPts val="0"/>
              </a:spcBef>
              <a:spcAft>
                <a:spcPts val="0"/>
              </a:spcAft>
            </a:pPr>
            <a:r>
              <a:rPr lang="en-US" sz="2400" b="0" dirty="0">
                <a:solidFill>
                  <a:srgbClr val="000000"/>
                </a:solidFill>
                <a:effectLst/>
                <a:latin typeface="New York"/>
              </a:rPr>
              <a:t>Help her think about whom she wants or needs to tell to get help</a:t>
            </a:r>
          </a:p>
          <a:p>
            <a:pPr rtl="0">
              <a:spcBef>
                <a:spcPts val="0"/>
              </a:spcBef>
              <a:spcAft>
                <a:spcPts val="0"/>
              </a:spcAft>
            </a:pPr>
            <a:r>
              <a:rPr lang="en-US" sz="2400" dirty="0">
                <a:solidFill>
                  <a:srgbClr val="000000"/>
                </a:solidFill>
                <a:latin typeface="New York"/>
              </a:rPr>
              <a:t>How should she discuss this with others, friends, family, her children, broader church, and acquittances?</a:t>
            </a:r>
            <a:endParaRPr lang="en-US" sz="2400" b="0" dirty="0">
              <a:solidFill>
                <a:srgbClr val="000000"/>
              </a:solidFill>
              <a:effectLst/>
              <a:latin typeface="New York"/>
            </a:endParaRPr>
          </a:p>
          <a:p>
            <a:pPr rtl="0">
              <a:spcBef>
                <a:spcPts val="0"/>
              </a:spcBef>
              <a:spcAft>
                <a:spcPts val="0"/>
              </a:spcAft>
            </a:pPr>
            <a:r>
              <a:rPr lang="en-US" sz="2400" dirty="0">
                <a:solidFill>
                  <a:srgbClr val="000000"/>
                </a:solidFill>
                <a:latin typeface="New York"/>
              </a:rPr>
              <a:t>	What level of detail do they need to know?</a:t>
            </a:r>
          </a:p>
          <a:p>
            <a:pPr rtl="0">
              <a:spcBef>
                <a:spcPts val="0"/>
              </a:spcBef>
              <a:spcAft>
                <a:spcPts val="0"/>
              </a:spcAft>
            </a:pPr>
            <a:r>
              <a:rPr lang="en-US" sz="2400" b="0" dirty="0">
                <a:solidFill>
                  <a:srgbClr val="000000"/>
                </a:solidFill>
                <a:effectLst/>
                <a:latin typeface="New York"/>
              </a:rPr>
              <a:t>	No need to defend or explain- help her </a:t>
            </a:r>
            <a:r>
              <a:rPr lang="en-US" sz="2400" dirty="0">
                <a:solidFill>
                  <a:srgbClr val="000000"/>
                </a:solidFill>
                <a:latin typeface="New York"/>
              </a:rPr>
              <a:t>with any judgment</a:t>
            </a:r>
            <a:endParaRPr lang="en-US" sz="2400" b="0" dirty="0">
              <a:effectLst/>
            </a:endParaRPr>
          </a:p>
          <a:p>
            <a:br>
              <a:rPr lang="en-US" sz="2400" b="0" dirty="0">
                <a:effectLst/>
              </a:rPr>
            </a:br>
            <a:endParaRPr lang="en-US" sz="2400" dirty="0"/>
          </a:p>
        </p:txBody>
      </p:sp>
    </p:spTree>
    <p:extLst>
      <p:ext uri="{BB962C8B-B14F-4D97-AF65-F5344CB8AC3E}">
        <p14:creationId xmlns:p14="http://schemas.microsoft.com/office/powerpoint/2010/main" val="261445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E6564-E8DA-E181-5488-F399C36261A7}"/>
              </a:ext>
            </a:extLst>
          </p:cNvPr>
          <p:cNvSpPr txBox="1"/>
          <p:nvPr/>
        </p:nvSpPr>
        <p:spPr>
          <a:xfrm>
            <a:off x="345688" y="434898"/>
            <a:ext cx="8795523" cy="6186309"/>
          </a:xfrm>
          <a:prstGeom prst="rect">
            <a:avLst/>
          </a:prstGeom>
          <a:noFill/>
        </p:spPr>
        <p:txBody>
          <a:bodyPr wrap="square">
            <a:spAutoFit/>
          </a:bodyPr>
          <a:lstStyle/>
          <a:p>
            <a:pPr rtl="0">
              <a:spcBef>
                <a:spcPts val="1400"/>
              </a:spcBef>
              <a:spcAft>
                <a:spcPts val="0"/>
              </a:spcAft>
            </a:pPr>
            <a:r>
              <a:rPr lang="en-US" sz="2400" b="1" i="0" u="none" strike="noStrike" dirty="0">
                <a:solidFill>
                  <a:srgbClr val="000000"/>
                </a:solidFill>
                <a:effectLst/>
                <a:latin typeface="New York"/>
              </a:rPr>
              <a:t>Seek to Connect </a:t>
            </a:r>
            <a:r>
              <a:rPr lang="en-US" sz="2400" b="1" dirty="0">
                <a:solidFill>
                  <a:srgbClr val="000000"/>
                </a:solidFill>
                <a:latin typeface="New York"/>
              </a:rPr>
              <a:t>a Victim</a:t>
            </a:r>
            <a:r>
              <a:rPr lang="en-US" sz="2400" b="1" i="0" u="none" strike="noStrike" dirty="0">
                <a:solidFill>
                  <a:srgbClr val="000000"/>
                </a:solidFill>
                <a:effectLst/>
                <a:latin typeface="New York"/>
              </a:rPr>
              <a:t> With Wise Care </a:t>
            </a:r>
            <a:endParaRPr lang="en-US" sz="2400" b="1" dirty="0">
              <a:effectLst/>
            </a:endParaRPr>
          </a:p>
          <a:p>
            <a:pPr rtl="0">
              <a:spcBef>
                <a:spcPts val="0"/>
              </a:spcBef>
              <a:spcAft>
                <a:spcPts val="0"/>
              </a:spcAft>
            </a:pPr>
            <a:br>
              <a:rPr lang="en-US" sz="2400" b="0" dirty="0">
                <a:effectLst/>
              </a:rPr>
            </a:br>
            <a:r>
              <a:rPr lang="en-US" sz="2400" b="0" i="0" u="none" strike="noStrike" dirty="0">
                <a:solidFill>
                  <a:srgbClr val="000000"/>
                </a:solidFill>
                <a:effectLst/>
                <a:latin typeface="Times New Roman" panose="02020603050405020304" pitchFamily="18" charset="0"/>
              </a:rPr>
              <a:t>Oppression is a big problem. </a:t>
            </a:r>
          </a:p>
          <a:p>
            <a:pPr rtl="0">
              <a:spcBef>
                <a:spcPts val="0"/>
              </a:spcBef>
              <a:spcAft>
                <a:spcPts val="0"/>
              </a:spcAft>
            </a:pPr>
            <a:r>
              <a:rPr lang="en-US" sz="2400" dirty="0">
                <a:solidFill>
                  <a:srgbClr val="000000"/>
                </a:solidFill>
                <a:latin typeface="Times New Roman" panose="02020603050405020304" pitchFamily="18" charset="0"/>
              </a:rPr>
              <a:t>They </a:t>
            </a:r>
            <a:r>
              <a:rPr lang="en-US" sz="2400" b="0" i="0" u="none" strike="noStrike" dirty="0">
                <a:solidFill>
                  <a:srgbClr val="000000"/>
                </a:solidFill>
                <a:effectLst/>
                <a:latin typeface="Times New Roman" panose="02020603050405020304" pitchFamily="18" charset="0"/>
              </a:rPr>
              <a:t>will need lots of support and wisdom. </a:t>
            </a:r>
          </a:p>
          <a:p>
            <a:pPr rtl="0">
              <a:spcBef>
                <a:spcPts val="0"/>
              </a:spcBef>
              <a:spcAft>
                <a:spcPts val="0"/>
              </a:spcAft>
            </a:pPr>
            <a:endParaRPr lang="en-US" sz="2400" dirty="0">
              <a:solidFill>
                <a:srgbClr val="000000"/>
              </a:solidFill>
              <a:latin typeface="Times New Roman" panose="02020603050405020304" pitchFamily="18" charset="0"/>
            </a:endParaRPr>
          </a:p>
          <a:p>
            <a:pPr rtl="0">
              <a:spcBef>
                <a:spcPts val="0"/>
              </a:spcBef>
              <a:spcAft>
                <a:spcPts val="0"/>
              </a:spcAft>
            </a:pPr>
            <a:r>
              <a:rPr lang="en-US" sz="2400" b="0" i="0" u="none" strike="noStrike" dirty="0">
                <a:solidFill>
                  <a:srgbClr val="000000"/>
                </a:solidFill>
                <a:effectLst/>
                <a:latin typeface="Times New Roman" panose="02020603050405020304" pitchFamily="18" charset="0"/>
              </a:rPr>
              <a:t>To complicate matters, you may fear that she is in danger, learn that her children are also being abused, or that her suffering is more intense than you know how to support</a:t>
            </a:r>
          </a:p>
          <a:p>
            <a:pPr rtl="0">
              <a:spcBef>
                <a:spcPts val="0"/>
              </a:spcBef>
              <a:spcAft>
                <a:spcPts val="0"/>
              </a:spcAft>
            </a:pPr>
            <a:endParaRPr lang="en-US" sz="2400" dirty="0">
              <a:solidFill>
                <a:srgbClr val="000000"/>
              </a:solidFill>
              <a:latin typeface="Times New Roman" panose="02020603050405020304" pitchFamily="18" charset="0"/>
            </a:endParaRPr>
          </a:p>
          <a:p>
            <a:pPr rtl="0">
              <a:spcBef>
                <a:spcPts val="0"/>
              </a:spcBef>
              <a:spcAft>
                <a:spcPts val="0"/>
              </a:spcAft>
            </a:pPr>
            <a:r>
              <a:rPr lang="en-US" sz="2400" b="0" i="0" u="none" strike="noStrike" dirty="0">
                <a:solidFill>
                  <a:srgbClr val="000000"/>
                </a:solidFill>
                <a:effectLst/>
                <a:latin typeface="Times New Roman" panose="02020603050405020304" pitchFamily="18" charset="0"/>
              </a:rPr>
              <a:t> Help her to reach out to people who are trained in how to deal with abuse. </a:t>
            </a:r>
          </a:p>
          <a:p>
            <a:pPr rtl="0">
              <a:spcBef>
                <a:spcPts val="0"/>
              </a:spcBef>
              <a:spcAft>
                <a:spcPts val="0"/>
              </a:spcAft>
            </a:pPr>
            <a:r>
              <a:rPr lang="en-US" sz="2400" dirty="0">
                <a:solidFill>
                  <a:srgbClr val="000000"/>
                </a:solidFill>
                <a:latin typeface="Times New Roman" panose="02020603050405020304" pitchFamily="18" charset="0"/>
              </a:rPr>
              <a:t>	</a:t>
            </a:r>
            <a:r>
              <a:rPr lang="en-US" sz="2400" b="0" i="0" u="none" strike="noStrike" dirty="0">
                <a:solidFill>
                  <a:srgbClr val="000000"/>
                </a:solidFill>
                <a:effectLst/>
                <a:latin typeface="Times New Roman" panose="02020603050405020304" pitchFamily="18" charset="0"/>
              </a:rPr>
              <a:t>Domestic Abuse Hotline (1-800-799-7233) </a:t>
            </a:r>
          </a:p>
          <a:p>
            <a:pPr rtl="0">
              <a:spcBef>
                <a:spcPts val="0"/>
              </a:spcBef>
              <a:spcAft>
                <a:spcPts val="0"/>
              </a:spcAft>
            </a:pPr>
            <a:r>
              <a:rPr lang="en-US" sz="2400" dirty="0">
                <a:solidFill>
                  <a:srgbClr val="000000"/>
                </a:solidFill>
                <a:latin typeface="Times New Roman" panose="02020603050405020304" pitchFamily="18" charset="0"/>
              </a:rPr>
              <a:t>	Local Shelter</a:t>
            </a:r>
          </a:p>
          <a:p>
            <a:pPr rtl="0">
              <a:spcBef>
                <a:spcPts val="0"/>
              </a:spcBef>
              <a:spcAft>
                <a:spcPts val="0"/>
              </a:spcAft>
            </a:pPr>
            <a:r>
              <a:rPr lang="en-US" sz="2400" b="0" i="0" u="none" strike="noStrike" dirty="0">
                <a:solidFill>
                  <a:srgbClr val="000000"/>
                </a:solidFill>
                <a:effectLst/>
                <a:latin typeface="Times New Roman" panose="02020603050405020304" pitchFamily="18" charset="0"/>
              </a:rPr>
              <a:t>	Advocate </a:t>
            </a:r>
          </a:p>
          <a:p>
            <a:pPr rtl="0">
              <a:spcBef>
                <a:spcPts val="0"/>
              </a:spcBef>
              <a:spcAft>
                <a:spcPts val="0"/>
              </a:spcAft>
            </a:pPr>
            <a:r>
              <a:rPr lang="en-US" sz="2400" b="0" i="0" u="none" strike="noStrike" dirty="0">
                <a:solidFill>
                  <a:srgbClr val="000000"/>
                </a:solidFill>
                <a:effectLst/>
                <a:latin typeface="Times New Roman" panose="02020603050405020304" pitchFamily="18" charset="0"/>
              </a:rPr>
              <a:t>	Called to Peace</a:t>
            </a:r>
          </a:p>
          <a:p>
            <a:br>
              <a:rPr lang="en-US" dirty="0"/>
            </a:br>
            <a:endParaRPr lang="en-US" dirty="0"/>
          </a:p>
        </p:txBody>
      </p:sp>
    </p:spTree>
    <p:extLst>
      <p:ext uri="{BB962C8B-B14F-4D97-AF65-F5344CB8AC3E}">
        <p14:creationId xmlns:p14="http://schemas.microsoft.com/office/powerpoint/2010/main" val="292530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030FB2-4362-95B7-2A83-3BA8DB54A8AB}"/>
              </a:ext>
            </a:extLst>
          </p:cNvPr>
          <p:cNvSpPr txBox="1"/>
          <p:nvPr/>
        </p:nvSpPr>
        <p:spPr>
          <a:xfrm>
            <a:off x="323385" y="1859339"/>
            <a:ext cx="10682869" cy="3416320"/>
          </a:xfrm>
          <a:prstGeom prst="rect">
            <a:avLst/>
          </a:prstGeom>
          <a:noFill/>
        </p:spPr>
        <p:txBody>
          <a:bodyPr wrap="square">
            <a:spAutoFit/>
          </a:bodyPr>
          <a:lstStyle/>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Financial challenges (their abuser might control the finances, provide the only income, or have destroyed their credit)</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Many women fear leaving their children alone with an abuser, as joint custody is usually awarded</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Fear of losing custody or anticipation of parental alienation</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The belief that two-parent households are best for children</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They feel that the good times outweigh the bad times </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They have no-where to go or lack resources </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The effects of trauma on a victim (depression, anxiety, PTSD) might be overwhelming</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They have hope that their spouse will change</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They believe that divorce is not an option</a:t>
            </a:r>
          </a:p>
          <a:p>
            <a:pPr marL="9144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aramond" panose="02020404030301010803" pitchFamily="18" charset="0"/>
              </a:rPr>
              <a:t>Fear they will not be believed or that the justice system will not rule in their favor </a:t>
            </a:r>
          </a:p>
          <a:p>
            <a:pPr marL="914400" rtl="0" fontAlgn="base">
              <a:spcBef>
                <a:spcPts val="0"/>
              </a:spcBef>
              <a:spcAft>
                <a:spcPts val="0"/>
              </a:spcAft>
              <a:buFont typeface="Arial" panose="020B0604020202020204" pitchFamily="34" charset="0"/>
              <a:buChar char="•"/>
            </a:pPr>
            <a:r>
              <a:rPr lang="en-US" dirty="0">
                <a:solidFill>
                  <a:srgbClr val="000000"/>
                </a:solidFill>
                <a:latin typeface="Garamond" panose="02020404030301010803" pitchFamily="18" charset="0"/>
              </a:rPr>
              <a:t>Fear of retaliation. Leaving/ separating is the most dangerous time for a woman0</a:t>
            </a:r>
            <a:endParaRPr lang="en-US" sz="1800" b="0" i="0" u="none" strike="noStrike" dirty="0">
              <a:solidFill>
                <a:srgbClr val="000000"/>
              </a:solidFill>
              <a:effectLst/>
              <a:latin typeface="Garamond" panose="02020404030301010803" pitchFamily="18" charset="0"/>
            </a:endParaRPr>
          </a:p>
        </p:txBody>
      </p:sp>
      <p:sp>
        <p:nvSpPr>
          <p:cNvPr id="5" name="Title 4">
            <a:extLst>
              <a:ext uri="{FF2B5EF4-FFF2-40B4-BE49-F238E27FC236}">
                <a16:creationId xmlns:a16="http://schemas.microsoft.com/office/drawing/2014/main" id="{9E2CBC84-6A36-20E7-9C41-7DBD3DB800A7}"/>
              </a:ext>
            </a:extLst>
          </p:cNvPr>
          <p:cNvSpPr>
            <a:spLocks noGrp="1"/>
          </p:cNvSpPr>
          <p:nvPr>
            <p:ph type="title"/>
          </p:nvPr>
        </p:nvSpPr>
        <p:spPr/>
        <p:txBody>
          <a:bodyPr/>
          <a:lstStyle/>
          <a:p>
            <a:r>
              <a:rPr lang="en-US" dirty="0"/>
              <a:t>Understand Why Some People Stay</a:t>
            </a:r>
          </a:p>
        </p:txBody>
      </p:sp>
    </p:spTree>
    <p:extLst>
      <p:ext uri="{BB962C8B-B14F-4D97-AF65-F5344CB8AC3E}">
        <p14:creationId xmlns:p14="http://schemas.microsoft.com/office/powerpoint/2010/main" val="93871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FBD7-7881-CCD6-6A62-73CA930DFEAA}"/>
              </a:ext>
            </a:extLst>
          </p:cNvPr>
          <p:cNvSpPr>
            <a:spLocks noGrp="1"/>
          </p:cNvSpPr>
          <p:nvPr>
            <p:ph type="title"/>
          </p:nvPr>
        </p:nvSpPr>
        <p:spPr/>
        <p:txBody>
          <a:bodyPr/>
          <a:lstStyle/>
          <a:p>
            <a:r>
              <a:rPr lang="en-US" sz="4000" b="1" i="0" u="none" strike="noStrike" dirty="0">
                <a:solidFill>
                  <a:srgbClr val="222222"/>
                </a:solidFill>
                <a:effectLst/>
                <a:latin typeface="Garamond" panose="02020404030301010803" pitchFamily="18" charset="0"/>
              </a:rPr>
              <a:t>Pray and Patiently </a:t>
            </a:r>
            <a:r>
              <a:rPr lang="en-US" b="1" dirty="0">
                <a:solidFill>
                  <a:srgbClr val="222222"/>
                </a:solidFill>
                <a:latin typeface="Garamond" panose="02020404030301010803" pitchFamily="18" charset="0"/>
              </a:rPr>
              <a:t>P</a:t>
            </a:r>
            <a:r>
              <a:rPr lang="en-US" sz="4000" b="1" i="0" u="none" strike="noStrike" dirty="0">
                <a:solidFill>
                  <a:srgbClr val="222222"/>
                </a:solidFill>
                <a:effectLst/>
                <a:latin typeface="Garamond" panose="02020404030301010803" pitchFamily="18" charset="0"/>
              </a:rPr>
              <a:t>ersist</a:t>
            </a:r>
            <a:endParaRPr lang="en-US" b="1" dirty="0"/>
          </a:p>
        </p:txBody>
      </p:sp>
      <p:sp>
        <p:nvSpPr>
          <p:cNvPr id="4" name="TextBox 3">
            <a:extLst>
              <a:ext uri="{FF2B5EF4-FFF2-40B4-BE49-F238E27FC236}">
                <a16:creationId xmlns:a16="http://schemas.microsoft.com/office/drawing/2014/main" id="{02CCC9A9-7964-1C33-141B-4C9ABF86DD67}"/>
              </a:ext>
            </a:extLst>
          </p:cNvPr>
          <p:cNvSpPr txBox="1"/>
          <p:nvPr/>
        </p:nvSpPr>
        <p:spPr>
          <a:xfrm>
            <a:off x="880532" y="1803527"/>
            <a:ext cx="10244667" cy="3108543"/>
          </a:xfrm>
          <a:prstGeom prst="rect">
            <a:avLst/>
          </a:prstGeom>
          <a:noFill/>
        </p:spPr>
        <p:txBody>
          <a:bodyPr wrap="square">
            <a:spAutoFit/>
          </a:bodyPr>
          <a:lstStyle/>
          <a:p>
            <a:pPr marL="228600" rtl="0">
              <a:spcBef>
                <a:spcPts val="0"/>
              </a:spcBef>
              <a:spcAft>
                <a:spcPts val="0"/>
              </a:spcAft>
            </a:pPr>
            <a:r>
              <a:rPr lang="en-US" sz="3200" b="0" i="0" u="none" strike="noStrike" dirty="0">
                <a:solidFill>
                  <a:srgbClr val="000000"/>
                </a:solidFill>
                <a:effectLst/>
                <a:latin typeface="Garamond" panose="02020404030301010803" pitchFamily="18" charset="0"/>
              </a:rPr>
              <a:t>Seek to extend her the same patience that God has extended to you (Ex 34:6, 1Tim 1:16)</a:t>
            </a:r>
          </a:p>
          <a:p>
            <a:pPr marL="228600" rtl="0">
              <a:spcBef>
                <a:spcPts val="0"/>
              </a:spcBef>
              <a:spcAft>
                <a:spcPts val="0"/>
              </a:spcAft>
            </a:pPr>
            <a:r>
              <a:rPr lang="en-US" sz="3200" b="0" i="0" u="none" strike="noStrike" dirty="0">
                <a:solidFill>
                  <a:srgbClr val="000000"/>
                </a:solidFill>
                <a:effectLst/>
                <a:latin typeface="Garamond" panose="02020404030301010803" pitchFamily="18" charset="0"/>
              </a:rPr>
              <a:t> </a:t>
            </a:r>
            <a:endParaRPr lang="en-US" sz="3200" dirty="0">
              <a:solidFill>
                <a:srgbClr val="000000"/>
              </a:solidFill>
              <a:latin typeface="Garamond" panose="02020404030301010803" pitchFamily="18" charset="0"/>
            </a:endParaRPr>
          </a:p>
          <a:p>
            <a:pPr marL="228600" rtl="0">
              <a:spcBef>
                <a:spcPts val="0"/>
              </a:spcBef>
              <a:spcAft>
                <a:spcPts val="0"/>
              </a:spcAft>
            </a:pPr>
            <a:r>
              <a:rPr lang="en-US" sz="3200" b="0" i="0" u="none" strike="noStrike" dirty="0">
                <a:solidFill>
                  <a:srgbClr val="000000"/>
                </a:solidFill>
                <a:effectLst/>
                <a:latin typeface="Garamond" panose="02020404030301010803" pitchFamily="18" charset="0"/>
              </a:rPr>
              <a:t>Entrust her to God. He is always on the move rescuing his people from oppression (Ps 9:9; 72:4; 103:6; 147:7-9).  </a:t>
            </a:r>
            <a:endParaRPr lang="en-US" sz="3200" b="0" dirty="0">
              <a:effectLst/>
            </a:endParaRPr>
          </a:p>
          <a:p>
            <a:br>
              <a:rPr lang="en-US" dirty="0"/>
            </a:br>
            <a:endParaRPr lang="en-US" dirty="0"/>
          </a:p>
        </p:txBody>
      </p:sp>
    </p:spTree>
    <p:extLst>
      <p:ext uri="{BB962C8B-B14F-4D97-AF65-F5344CB8AC3E}">
        <p14:creationId xmlns:p14="http://schemas.microsoft.com/office/powerpoint/2010/main" val="305874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192" y="464572"/>
            <a:ext cx="11029616" cy="988332"/>
          </a:xfrm>
        </p:spPr>
        <p:txBody>
          <a:bodyPr/>
          <a:lstStyle/>
          <a:p>
            <a:r>
              <a:rPr lang="en-US" dirty="0"/>
              <a:t>Oppression:  What’s at root</a:t>
            </a:r>
          </a:p>
        </p:txBody>
      </p:sp>
      <p:sp>
        <p:nvSpPr>
          <p:cNvPr id="2" name="Text Placeholder 1"/>
          <p:cNvSpPr>
            <a:spLocks noGrp="1"/>
          </p:cNvSpPr>
          <p:nvPr>
            <p:ph type="body" idx="1"/>
          </p:nvPr>
        </p:nvSpPr>
        <p:spPr>
          <a:xfrm>
            <a:off x="381000" y="1318959"/>
            <a:ext cx="9144000" cy="732974"/>
          </a:xfrm>
        </p:spPr>
        <p:txBody>
          <a:bodyPr>
            <a:normAutofit/>
          </a:bodyPr>
          <a:lstStyle/>
          <a:p>
            <a:pPr algn="ctr"/>
            <a:r>
              <a:rPr lang="en-US" sz="2800" b="0" dirty="0"/>
              <a:t>Abuse grows from attitudes and values, not feelings.</a:t>
            </a:r>
          </a:p>
        </p:txBody>
      </p:sp>
      <p:sp>
        <p:nvSpPr>
          <p:cNvPr id="4" name="Content Placeholder 3"/>
          <p:cNvSpPr>
            <a:spLocks noGrp="1"/>
          </p:cNvSpPr>
          <p:nvPr>
            <p:ph sz="half" idx="2"/>
          </p:nvPr>
        </p:nvSpPr>
        <p:spPr>
          <a:xfrm>
            <a:off x="685800" y="2394934"/>
            <a:ext cx="4267200" cy="3818404"/>
          </a:xfrm>
        </p:spPr>
        <p:txBody>
          <a:bodyPr>
            <a:normAutofit/>
          </a:bodyPr>
          <a:lstStyle/>
          <a:p>
            <a:pPr algn="ctr">
              <a:buNone/>
            </a:pPr>
            <a:endParaRPr lang="en-US" b="1" dirty="0"/>
          </a:p>
          <a:p>
            <a:pPr algn="ctr"/>
            <a:r>
              <a:rPr lang="en-US" b="1" dirty="0"/>
              <a:t>Branches are control</a:t>
            </a:r>
          </a:p>
          <a:p>
            <a:pPr algn="ctr">
              <a:buNone/>
            </a:pPr>
            <a:endParaRPr lang="en-US" b="1" dirty="0"/>
          </a:p>
          <a:p>
            <a:pPr algn="ctr"/>
            <a:r>
              <a:rPr lang="en-US" b="1" dirty="0"/>
              <a:t>Trunk is entitlement</a:t>
            </a:r>
          </a:p>
          <a:p>
            <a:pPr algn="ctr">
              <a:buNone/>
            </a:pPr>
            <a:endParaRPr lang="en-US" b="1" dirty="0"/>
          </a:p>
          <a:p>
            <a:pPr algn="ctr"/>
            <a:r>
              <a:rPr lang="en-US" b="1" dirty="0"/>
              <a:t>Roots are</a:t>
            </a:r>
          </a:p>
          <a:p>
            <a:pPr algn="ctr">
              <a:buNone/>
            </a:pPr>
            <a:r>
              <a:rPr lang="en-US" b="1" dirty="0"/>
              <a:t> self-worship</a:t>
            </a:r>
            <a:endParaRPr lang="en-US" dirty="0"/>
          </a:p>
          <a:p>
            <a:endParaRPr lang="en-US" dirty="0"/>
          </a:p>
        </p:txBody>
      </p:sp>
      <p:pic>
        <p:nvPicPr>
          <p:cNvPr id="12" name="Content Placeholder 11" descr="MTLdaadTa.jpeg"/>
          <p:cNvPicPr>
            <a:picLocks noGrp="1" noChangeAspect="1"/>
          </p:cNvPicPr>
          <p:nvPr>
            <p:ph sz="quarter" idx="4"/>
          </p:nvPr>
        </p:nvPicPr>
        <p:blipFill>
          <a:blip r:embed="rId2" cstate="print"/>
          <a:stretch>
            <a:fillRect/>
          </a:stretch>
        </p:blipFill>
        <p:spPr>
          <a:xfrm>
            <a:off x="4603595" y="2051933"/>
            <a:ext cx="3821112" cy="3821112"/>
          </a:xfrm>
        </p:spPr>
      </p:pic>
      <p:sp>
        <p:nvSpPr>
          <p:cNvPr id="7" name="TextBox 6"/>
          <p:cNvSpPr txBox="1"/>
          <p:nvPr/>
        </p:nvSpPr>
        <p:spPr>
          <a:xfrm>
            <a:off x="8926512" y="2073248"/>
            <a:ext cx="2286000" cy="4216539"/>
          </a:xfrm>
          <a:prstGeom prst="rect">
            <a:avLst/>
          </a:prstGeom>
          <a:noFill/>
        </p:spPr>
        <p:txBody>
          <a:bodyPr wrap="square" rtlCol="0">
            <a:spAutoFit/>
          </a:bodyPr>
          <a:lstStyle/>
          <a:p>
            <a:pPr algn="ctr"/>
            <a:r>
              <a:rPr lang="en-US" dirty="0"/>
              <a:t>   "What comes out of a person is. . . from within (them), out of a person's heart, that evil thoughts come—sexual immorality, theft, murder, adultery, greed, malice, deceit, lewdness, envy, slander, arrogance and folly. All these evils come from inside (them).” - </a:t>
            </a:r>
            <a:r>
              <a:rPr lang="en-US" sz="1600" dirty="0"/>
              <a:t>Mark 7:20-23</a:t>
            </a:r>
            <a:endParaRPr lang="en-US" dirty="0"/>
          </a:p>
        </p:txBody>
      </p:sp>
    </p:spTree>
    <p:extLst>
      <p:ext uri="{BB962C8B-B14F-4D97-AF65-F5344CB8AC3E}">
        <p14:creationId xmlns:p14="http://schemas.microsoft.com/office/powerpoint/2010/main" val="239100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38" y="-1"/>
            <a:ext cx="10813128" cy="1459345"/>
          </a:xfrm>
        </p:spPr>
        <p:txBody>
          <a:bodyPr/>
          <a:lstStyle/>
          <a:p>
            <a:r>
              <a:rPr lang="en-US" dirty="0"/>
              <a:t>Oppressive People Insist That</a:t>
            </a:r>
          </a:p>
        </p:txBody>
      </p:sp>
      <p:sp>
        <p:nvSpPr>
          <p:cNvPr id="4" name="Content Placeholder 3"/>
          <p:cNvSpPr>
            <a:spLocks noGrp="1"/>
          </p:cNvSpPr>
          <p:nvPr>
            <p:ph idx="1"/>
          </p:nvPr>
        </p:nvSpPr>
        <p:spPr>
          <a:xfrm>
            <a:off x="660747" y="1181100"/>
            <a:ext cx="8153400" cy="4495800"/>
          </a:xfrm>
        </p:spPr>
        <p:txBody>
          <a:bodyPr>
            <a:normAutofit/>
          </a:bodyPr>
          <a:lstStyle/>
          <a:p>
            <a:pPr>
              <a:buNone/>
            </a:pPr>
            <a:endParaRPr lang="en-US" sz="800" dirty="0"/>
          </a:p>
          <a:p>
            <a:pPr>
              <a:buNone/>
            </a:pPr>
            <a:r>
              <a:rPr lang="en-US" sz="2000" dirty="0"/>
              <a:t>1. It is only </a:t>
            </a:r>
            <a:r>
              <a:rPr lang="en-US" sz="2000" u="sng" dirty="0"/>
              <a:t>their rules </a:t>
            </a:r>
          </a:p>
          <a:p>
            <a:pPr>
              <a:buNone/>
            </a:pPr>
            <a:r>
              <a:rPr lang="en-US" sz="2000" dirty="0"/>
              <a:t>		that need to be followed.</a:t>
            </a:r>
          </a:p>
          <a:p>
            <a:pPr>
              <a:buNone/>
            </a:pPr>
            <a:r>
              <a:rPr lang="en-US" sz="2000" dirty="0"/>
              <a:t>2. It is only </a:t>
            </a:r>
            <a:r>
              <a:rPr lang="en-US" sz="2000" u="sng" dirty="0"/>
              <a:t>their words </a:t>
            </a:r>
          </a:p>
          <a:p>
            <a:pPr>
              <a:buNone/>
            </a:pPr>
            <a:r>
              <a:rPr lang="en-US" sz="2000" dirty="0"/>
              <a:t>		that need to be heard &amp; obeyed. </a:t>
            </a:r>
          </a:p>
          <a:p>
            <a:pPr>
              <a:buNone/>
            </a:pPr>
            <a:r>
              <a:rPr lang="en-US" sz="2000" dirty="0"/>
              <a:t>3. It is only </a:t>
            </a:r>
            <a:r>
              <a:rPr lang="en-US" sz="2000" u="sng" dirty="0"/>
              <a:t>their emotions </a:t>
            </a:r>
          </a:p>
          <a:p>
            <a:pPr>
              <a:buNone/>
            </a:pPr>
            <a:r>
              <a:rPr lang="en-US" sz="2000" dirty="0"/>
              <a:t>		that are under consideration in relationships.</a:t>
            </a:r>
          </a:p>
          <a:p>
            <a:pPr>
              <a:buNone/>
            </a:pPr>
            <a:r>
              <a:rPr lang="en-US" sz="2000" dirty="0"/>
              <a:t>4.It is only </a:t>
            </a:r>
            <a:r>
              <a:rPr lang="en-US" sz="2000" u="sng" dirty="0"/>
              <a:t>their physical and sexual needs</a:t>
            </a:r>
          </a:p>
          <a:p>
            <a:pPr>
              <a:buNone/>
            </a:pPr>
            <a:r>
              <a:rPr lang="en-US" sz="2000" dirty="0"/>
              <a:t>		that need to be considered and fulfilled.</a:t>
            </a:r>
          </a:p>
          <a:p>
            <a:pPr algn="ctr">
              <a:buNone/>
            </a:pPr>
            <a:r>
              <a:rPr lang="en-US" sz="3200" b="1" dirty="0"/>
              <a:t>They demand to be worshiped</a:t>
            </a:r>
          </a:p>
          <a:p>
            <a:endParaRPr lang="en-US" dirty="0"/>
          </a:p>
        </p:txBody>
      </p:sp>
      <p:pic>
        <p:nvPicPr>
          <p:cNvPr id="6" name="Picture 5" descr="oh come adore me.jfif"/>
          <p:cNvPicPr>
            <a:picLocks noChangeAspect="1"/>
          </p:cNvPicPr>
          <p:nvPr/>
        </p:nvPicPr>
        <p:blipFill>
          <a:blip r:embed="rId2" cstate="print"/>
          <a:stretch>
            <a:fillRect/>
          </a:stretch>
        </p:blipFill>
        <p:spPr>
          <a:xfrm>
            <a:off x="8167221" y="2180382"/>
            <a:ext cx="2438400" cy="27867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4" y="228600"/>
            <a:ext cx="6742545" cy="1219200"/>
          </a:xfrm>
        </p:spPr>
        <p:txBody>
          <a:bodyPr/>
          <a:lstStyle/>
          <a:p>
            <a:r>
              <a:rPr lang="en-US" sz="4000" dirty="0"/>
              <a:t>Enforced Worship</a:t>
            </a:r>
          </a:p>
        </p:txBody>
      </p:sp>
      <p:sp>
        <p:nvSpPr>
          <p:cNvPr id="3" name="Content Placeholder 2"/>
          <p:cNvSpPr>
            <a:spLocks noGrp="1"/>
          </p:cNvSpPr>
          <p:nvPr>
            <p:ph idx="1"/>
          </p:nvPr>
        </p:nvSpPr>
        <p:spPr>
          <a:xfrm>
            <a:off x="498764" y="1585155"/>
            <a:ext cx="7924800" cy="4495800"/>
          </a:xfrm>
        </p:spPr>
        <p:txBody>
          <a:bodyPr/>
          <a:lstStyle/>
          <a:p>
            <a:r>
              <a:rPr lang="en-US" sz="1800" dirty="0"/>
              <a:t>I have a right to the things I want, and I will </a:t>
            </a:r>
            <a:r>
              <a:rPr lang="en-US" sz="1800" i="1" dirty="0"/>
              <a:t>punish</a:t>
            </a:r>
            <a:r>
              <a:rPr lang="en-US" sz="1800" dirty="0"/>
              <a:t> whoever </a:t>
            </a:r>
          </a:p>
          <a:p>
            <a:pPr marL="0" indent="0">
              <a:buNone/>
            </a:pPr>
            <a:r>
              <a:rPr lang="en-US" sz="1800" dirty="0"/>
              <a:t>stands in the way of my desires.</a:t>
            </a:r>
            <a:r>
              <a:rPr lang="en-US" sz="1800" b="1" dirty="0"/>
              <a:t> </a:t>
            </a:r>
          </a:p>
          <a:p>
            <a:pPr algn="ctr">
              <a:buNone/>
            </a:pPr>
            <a:r>
              <a:rPr lang="en-US" sz="3200" dirty="0">
                <a:solidFill>
                  <a:schemeClr val="tx1">
                    <a:lumMod val="50000"/>
                    <a:lumOff val="50000"/>
                  </a:schemeClr>
                </a:solidFill>
              </a:rPr>
              <a:t>“</a:t>
            </a:r>
            <a:r>
              <a:rPr lang="en-US" sz="3200" b="1" dirty="0">
                <a:solidFill>
                  <a:schemeClr val="tx1">
                    <a:lumMod val="50000"/>
                    <a:lumOff val="50000"/>
                  </a:schemeClr>
                </a:solidFill>
              </a:rPr>
              <a:t>Serve me </a:t>
            </a:r>
            <a:r>
              <a:rPr lang="en-US" sz="3200" dirty="0">
                <a:solidFill>
                  <a:schemeClr val="tx1">
                    <a:lumMod val="50000"/>
                    <a:lumOff val="50000"/>
                  </a:schemeClr>
                </a:solidFill>
              </a:rPr>
              <a:t>or </a:t>
            </a:r>
            <a:r>
              <a:rPr lang="en-US" sz="3200" b="1" i="1" dirty="0">
                <a:solidFill>
                  <a:schemeClr val="tx1">
                    <a:lumMod val="50000"/>
                    <a:lumOff val="50000"/>
                  </a:schemeClr>
                </a:solidFill>
              </a:rPr>
              <a:t>suffer</a:t>
            </a:r>
            <a:r>
              <a:rPr lang="en-US" sz="3200" dirty="0">
                <a:solidFill>
                  <a:schemeClr val="tx1">
                    <a:lumMod val="50000"/>
                    <a:lumOff val="50000"/>
                  </a:schemeClr>
                </a:solidFill>
              </a:rPr>
              <a:t> the consequences.” </a:t>
            </a:r>
            <a:endParaRPr lang="en-US" sz="1200" dirty="0">
              <a:solidFill>
                <a:schemeClr val="tx1">
                  <a:lumMod val="50000"/>
                  <a:lumOff val="50000"/>
                </a:schemeClr>
              </a:solidFill>
            </a:endParaRPr>
          </a:p>
          <a:p>
            <a:pPr algn="ctr">
              <a:buNone/>
            </a:pPr>
            <a:r>
              <a:rPr lang="en-US" dirty="0"/>
              <a:t>In oppressive marriages, punishment is the ruling force.</a:t>
            </a:r>
          </a:p>
          <a:p>
            <a:pPr algn="ctr">
              <a:buNone/>
            </a:pPr>
            <a:r>
              <a:rPr lang="en-US" sz="3200" b="1" dirty="0">
                <a:solidFill>
                  <a:schemeClr val="accent2"/>
                </a:solidFill>
              </a:rPr>
              <a:t> </a:t>
            </a:r>
            <a:r>
              <a:rPr lang="en-US" sz="3200" b="1" dirty="0">
                <a:solidFill>
                  <a:schemeClr val="tx1">
                    <a:lumMod val="50000"/>
                    <a:lumOff val="50000"/>
                  </a:schemeClr>
                </a:solidFill>
              </a:rPr>
              <a:t>Punishments are perpetually utilized </a:t>
            </a:r>
          </a:p>
          <a:p>
            <a:pPr algn="ctr">
              <a:buNone/>
            </a:pPr>
            <a:r>
              <a:rPr lang="en-US" sz="3200" b="1" dirty="0">
                <a:solidFill>
                  <a:schemeClr val="tx1">
                    <a:lumMod val="50000"/>
                    <a:lumOff val="50000"/>
                  </a:schemeClr>
                </a:solidFill>
              </a:rPr>
              <a:t>to keep control</a:t>
            </a:r>
            <a:r>
              <a:rPr lang="en-US" sz="3200" dirty="0">
                <a:solidFill>
                  <a:schemeClr val="tx1">
                    <a:lumMod val="50000"/>
                    <a:lumOff val="50000"/>
                  </a:schemeClr>
                </a:solidFill>
              </a:rPr>
              <a:t>.</a:t>
            </a:r>
          </a:p>
          <a:p>
            <a:endParaRPr lang="en-US" dirty="0"/>
          </a:p>
        </p:txBody>
      </p:sp>
      <p:pic>
        <p:nvPicPr>
          <p:cNvPr id="54273" name="Picture 1" descr="C:\Users\OWNER\Documents\National conference 16\images\heart.jpg"/>
          <p:cNvPicPr>
            <a:picLocks noChangeAspect="1" noChangeArrowheads="1"/>
          </p:cNvPicPr>
          <p:nvPr/>
        </p:nvPicPr>
        <p:blipFill>
          <a:blip r:embed="rId2" cstate="print"/>
          <a:srcRect/>
          <a:stretch>
            <a:fillRect/>
          </a:stretch>
        </p:blipFill>
        <p:spPr bwMode="auto">
          <a:xfrm>
            <a:off x="424873" y="4590359"/>
            <a:ext cx="7998691" cy="1863435"/>
          </a:xfrm>
          <a:prstGeom prst="rect">
            <a:avLst/>
          </a:prstGeom>
          <a:noFill/>
        </p:spPr>
      </p:pic>
      <p:sp>
        <p:nvSpPr>
          <p:cNvPr id="5" name="TextBox 4">
            <a:extLst>
              <a:ext uri="{FF2B5EF4-FFF2-40B4-BE49-F238E27FC236}">
                <a16:creationId xmlns:a16="http://schemas.microsoft.com/office/drawing/2014/main" id="{28A67D2D-F209-47C3-A04E-9E403BB4AB37}"/>
              </a:ext>
            </a:extLst>
          </p:cNvPr>
          <p:cNvSpPr txBox="1"/>
          <p:nvPr/>
        </p:nvSpPr>
        <p:spPr>
          <a:xfrm>
            <a:off x="8880764" y="1228397"/>
            <a:ext cx="3429000" cy="4401205"/>
          </a:xfrm>
          <a:prstGeom prst="rect">
            <a:avLst/>
          </a:prstGeom>
          <a:noFill/>
        </p:spPr>
        <p:txBody>
          <a:bodyPr wrap="square" rtlCol="0">
            <a:spAutoFit/>
          </a:bodyPr>
          <a:lstStyle/>
          <a:p>
            <a:r>
              <a:rPr lang="en-US" sz="3200" b="1" dirty="0">
                <a:solidFill>
                  <a:schemeClr val="accent1"/>
                </a:solidFill>
              </a:rPr>
              <a:t>Physical</a:t>
            </a:r>
          </a:p>
          <a:p>
            <a:r>
              <a:rPr lang="en-US" sz="3200" b="1" dirty="0">
                <a:solidFill>
                  <a:schemeClr val="accent1"/>
                </a:solidFill>
              </a:rPr>
              <a:t>Sexual</a:t>
            </a:r>
          </a:p>
          <a:p>
            <a:r>
              <a:rPr lang="en-US" sz="3200" b="1" dirty="0">
                <a:solidFill>
                  <a:schemeClr val="accent1"/>
                </a:solidFill>
              </a:rPr>
              <a:t>Emotional</a:t>
            </a:r>
          </a:p>
          <a:p>
            <a:r>
              <a:rPr lang="en-US" sz="3200" b="1" dirty="0">
                <a:solidFill>
                  <a:schemeClr val="accent1"/>
                </a:solidFill>
              </a:rPr>
              <a:t>Financial</a:t>
            </a:r>
          </a:p>
          <a:p>
            <a:r>
              <a:rPr lang="en-US" sz="3200" b="1" dirty="0">
                <a:solidFill>
                  <a:schemeClr val="accent1"/>
                </a:solidFill>
              </a:rPr>
              <a:t>Spiritual</a:t>
            </a:r>
          </a:p>
          <a:p>
            <a:r>
              <a:rPr lang="en-US" sz="3200" b="1" dirty="0">
                <a:solidFill>
                  <a:schemeClr val="accent1"/>
                </a:solidFill>
              </a:rPr>
              <a:t>Extreme Neglect </a:t>
            </a:r>
          </a:p>
          <a:p>
            <a:r>
              <a:rPr lang="en-US" sz="3200" b="1" dirty="0">
                <a:solidFill>
                  <a:schemeClr val="accent1"/>
                </a:solidFill>
              </a:rPr>
              <a:t>Deception</a:t>
            </a:r>
          </a:p>
          <a:p>
            <a:endParaRPr lang="en-US" sz="3200" b="1" dirty="0">
              <a:solidFill>
                <a:schemeClr val="accent1"/>
              </a:solidFill>
            </a:endParaRPr>
          </a:p>
          <a:p>
            <a:endParaRPr lang="en-US" sz="2400"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BB520D8-3C78-4F32-B233-C95F160ED3AF}"/>
              </a:ext>
            </a:extLst>
          </p:cNvPr>
          <p:cNvGraphicFramePr/>
          <p:nvPr>
            <p:extLst>
              <p:ext uri="{D42A27DB-BD31-4B8C-83A1-F6EECF244321}">
                <p14:modId xmlns:p14="http://schemas.microsoft.com/office/powerpoint/2010/main" val="2134946818"/>
              </p:ext>
            </p:extLst>
          </p:nvPr>
        </p:nvGraphicFramePr>
        <p:xfrm>
          <a:off x="0" y="78509"/>
          <a:ext cx="8497455" cy="6700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B9961C0-84EC-43E4-8EE7-65388C5CC082}"/>
              </a:ext>
            </a:extLst>
          </p:cNvPr>
          <p:cNvSpPr txBox="1"/>
          <p:nvPr/>
        </p:nvSpPr>
        <p:spPr>
          <a:xfrm>
            <a:off x="8017164" y="877455"/>
            <a:ext cx="2919774" cy="769441"/>
          </a:xfrm>
          <a:prstGeom prst="rect">
            <a:avLst/>
          </a:prstGeom>
          <a:noFill/>
        </p:spPr>
        <p:txBody>
          <a:bodyPr wrap="none" rtlCol="0">
            <a:spAutoFit/>
          </a:bodyPr>
          <a:lstStyle/>
          <a:p>
            <a:r>
              <a:rPr lang="en-US" sz="4400" dirty="0"/>
              <a:t>Is it Abuse?</a:t>
            </a:r>
          </a:p>
        </p:txBody>
      </p:sp>
    </p:spTree>
    <p:extLst>
      <p:ext uri="{BB962C8B-B14F-4D97-AF65-F5344CB8AC3E}">
        <p14:creationId xmlns:p14="http://schemas.microsoft.com/office/powerpoint/2010/main" val="417312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6B126C-86E9-E7C9-5C01-DFE08A993A22}"/>
              </a:ext>
            </a:extLst>
          </p:cNvPr>
          <p:cNvSpPr txBox="1"/>
          <p:nvPr/>
        </p:nvSpPr>
        <p:spPr>
          <a:xfrm>
            <a:off x="724830" y="1728440"/>
            <a:ext cx="10593658" cy="5632311"/>
          </a:xfrm>
          <a:prstGeom prst="rect">
            <a:avLst/>
          </a:prstGeom>
          <a:noFill/>
        </p:spPr>
        <p:txBody>
          <a:bodyPr wrap="square">
            <a:spAutoFit/>
          </a:bodyPr>
          <a:lstStyle/>
          <a:p>
            <a:pPr marL="285750" indent="-285750" rtl="0">
              <a:spcBef>
                <a:spcPts val="0"/>
              </a:spcBef>
              <a:spcAft>
                <a:spcPts val="0"/>
              </a:spcAft>
              <a:buFont typeface="Wingdings" panose="05000000000000000000" pitchFamily="2" charset="2"/>
              <a:buChar char="§"/>
            </a:pPr>
            <a:r>
              <a:rPr lang="en-US" sz="1800" b="0" i="0" u="none" strike="noStrike" dirty="0">
                <a:solidFill>
                  <a:srgbClr val="000000"/>
                </a:solidFill>
                <a:effectLst/>
              </a:rPr>
              <a:t>It happens behind closed doors.</a:t>
            </a:r>
          </a:p>
          <a:p>
            <a:pPr marL="285750" indent="-285750" rtl="0">
              <a:spcBef>
                <a:spcPts val="0"/>
              </a:spcBef>
              <a:spcAft>
                <a:spcPts val="0"/>
              </a:spcAft>
              <a:buFont typeface="Wingdings" panose="05000000000000000000" pitchFamily="2" charset="2"/>
              <a:buChar char="§"/>
            </a:pPr>
            <a:r>
              <a:rPr lang="en-US" sz="1800" b="0" i="0" u="none" strike="noStrike" dirty="0">
                <a:solidFill>
                  <a:srgbClr val="000000"/>
                </a:solidFill>
                <a:effectLst/>
              </a:rPr>
              <a:t>The sinful tactics an </a:t>
            </a:r>
            <a:r>
              <a:rPr lang="en-US" dirty="0">
                <a:solidFill>
                  <a:srgbClr val="000000"/>
                </a:solidFill>
              </a:rPr>
              <a:t>oppressor </a:t>
            </a:r>
            <a:r>
              <a:rPr lang="en-US" sz="1800" b="0" i="0" u="none" strike="noStrike" dirty="0">
                <a:solidFill>
                  <a:srgbClr val="000000"/>
                </a:solidFill>
                <a:effectLst/>
              </a:rPr>
              <a:t>uses are inconceivable</a:t>
            </a:r>
          </a:p>
          <a:p>
            <a:pPr marL="742950" lvl="1" indent="-285750">
              <a:buFont typeface="Wingdings" panose="05000000000000000000" pitchFamily="2" charset="2"/>
              <a:buChar char="§"/>
            </a:pPr>
            <a:r>
              <a:rPr lang="en-US" b="0" i="0" u="none" strike="noStrike" dirty="0">
                <a:solidFill>
                  <a:srgbClr val="000000"/>
                </a:solidFill>
                <a:effectLst/>
              </a:rPr>
              <a:t>abusers strive to keep their deeds hidden in darkness </a:t>
            </a:r>
            <a:endParaRPr lang="en-US" dirty="0">
              <a:solidFill>
                <a:srgbClr val="000000"/>
              </a:solidFill>
            </a:endParaRPr>
          </a:p>
          <a:p>
            <a:pPr marL="742950" lvl="1" indent="-285750">
              <a:buFont typeface="Wingdings" panose="05000000000000000000" pitchFamily="2" charset="2"/>
              <a:buChar char="§"/>
            </a:pPr>
            <a:r>
              <a:rPr lang="en-US" dirty="0">
                <a:solidFill>
                  <a:srgbClr val="000000"/>
                </a:solidFill>
              </a:rPr>
              <a:t>b</a:t>
            </a:r>
            <a:r>
              <a:rPr lang="en-US" b="0" i="0" u="none" strike="noStrike" dirty="0">
                <a:solidFill>
                  <a:srgbClr val="000000"/>
                </a:solidFill>
                <a:effectLst/>
              </a:rPr>
              <a:t>ecause the horror they perpetrate is unimaginable. </a:t>
            </a:r>
          </a:p>
          <a:p>
            <a:pPr rtl="0">
              <a:spcBef>
                <a:spcPts val="0"/>
              </a:spcBef>
              <a:spcAft>
                <a:spcPts val="0"/>
              </a:spcAft>
            </a:pPr>
            <a:r>
              <a:rPr lang="en-US" dirty="0">
                <a:solidFill>
                  <a:srgbClr val="000000"/>
                </a:solidFill>
              </a:rPr>
              <a:t>	</a:t>
            </a:r>
            <a:r>
              <a:rPr lang="en-US" b="0" i="0" dirty="0">
                <a:solidFill>
                  <a:srgbClr val="000000"/>
                </a:solidFill>
                <a:effectLst/>
              </a:rPr>
              <a:t>For everyone who does wicked things hates the light and does not come to the light, lest his works should be exposed.</a:t>
            </a:r>
            <a:r>
              <a:rPr lang="en-US" sz="1800" b="0" i="0" u="none" strike="noStrike" dirty="0">
                <a:solidFill>
                  <a:srgbClr val="000000"/>
                </a:solidFill>
                <a:effectLst/>
              </a:rPr>
              <a:t>(John 3:20).</a:t>
            </a:r>
          </a:p>
          <a:p>
            <a:pPr marL="285750" indent="-285750" rtl="0">
              <a:spcBef>
                <a:spcPts val="0"/>
              </a:spcBef>
              <a:spcAft>
                <a:spcPts val="0"/>
              </a:spcAft>
              <a:buFont typeface="Wingdings" panose="05000000000000000000" pitchFamily="2" charset="2"/>
              <a:buChar char="§"/>
            </a:pPr>
            <a:endParaRPr lang="en-US" dirty="0">
              <a:solidFill>
                <a:srgbClr val="000000"/>
              </a:solidFill>
            </a:endParaRPr>
          </a:p>
          <a:p>
            <a:pPr marL="285750" indent="-285750" rtl="0">
              <a:spcBef>
                <a:spcPts val="0"/>
              </a:spcBef>
              <a:spcAft>
                <a:spcPts val="0"/>
              </a:spcAft>
              <a:buFont typeface="Wingdings" panose="05000000000000000000" pitchFamily="2" charset="2"/>
              <a:buChar char="§"/>
            </a:pPr>
            <a:r>
              <a:rPr lang="en-US" dirty="0">
                <a:solidFill>
                  <a:srgbClr val="000000"/>
                </a:solidFill>
              </a:rPr>
              <a:t>The Abused </a:t>
            </a:r>
            <a:r>
              <a:rPr lang="en-US" sz="1800" b="0" i="0" u="none" strike="noStrike" dirty="0">
                <a:solidFill>
                  <a:srgbClr val="000000"/>
                </a:solidFill>
                <a:effectLst/>
              </a:rPr>
              <a:t>often do not identify as victims; they feel responsible for their oppression. Oppressors confuse their victims to control them; a common by-product of sin is “disorder” (James 3:16). Victims often do not possess the clarity required to conceptualize what they are enduring is abuse. </a:t>
            </a:r>
          </a:p>
          <a:p>
            <a:pPr marL="285750" indent="-285750" rtl="0">
              <a:spcBef>
                <a:spcPts val="0"/>
              </a:spcBef>
              <a:spcAft>
                <a:spcPts val="0"/>
              </a:spcAft>
              <a:buFont typeface="Wingdings" panose="05000000000000000000" pitchFamily="2" charset="2"/>
              <a:buChar char="§"/>
            </a:pPr>
            <a:endParaRPr lang="en-US" dirty="0">
              <a:solidFill>
                <a:srgbClr val="000000"/>
              </a:solidFill>
            </a:endParaRPr>
          </a:p>
          <a:p>
            <a:pPr marL="285750" indent="-285750" rtl="0">
              <a:spcBef>
                <a:spcPts val="0"/>
              </a:spcBef>
              <a:spcAft>
                <a:spcPts val="0"/>
              </a:spcAft>
              <a:buFont typeface="Wingdings" panose="05000000000000000000" pitchFamily="2" charset="2"/>
              <a:buChar char="§"/>
            </a:pPr>
            <a:r>
              <a:rPr lang="en-US" dirty="0">
                <a:solidFill>
                  <a:srgbClr val="000000"/>
                </a:solidFill>
              </a:rPr>
              <a:t>O</a:t>
            </a:r>
            <a:r>
              <a:rPr lang="en-US" sz="1800" b="0" i="0" u="none" strike="noStrike" dirty="0">
                <a:solidFill>
                  <a:srgbClr val="000000"/>
                </a:solidFill>
                <a:effectLst/>
              </a:rPr>
              <a:t>ppressors usually attend our church. We have talked and prayed with him. We think we know him. In reality, we only see how he presents his public face. At home, oppressors are very different people. Even though Scripture warns us about deceivers (2 Timothy 3:13),</a:t>
            </a:r>
            <a:endParaRPr lang="en-US" b="0" dirty="0">
              <a:effectLst/>
            </a:endParaRPr>
          </a:p>
          <a:p>
            <a:br>
              <a:rPr lang="en-US" dirty="0"/>
            </a:br>
            <a:endParaRPr lang="en-US" dirty="0">
              <a:solidFill>
                <a:srgbClr val="000000"/>
              </a:solidFill>
              <a:latin typeface="Garamond" panose="02020404030301010803" pitchFamily="18" charset="0"/>
            </a:endParaRPr>
          </a:p>
          <a:p>
            <a:pPr rtl="0">
              <a:spcBef>
                <a:spcPts val="0"/>
              </a:spcBef>
              <a:spcAft>
                <a:spcPts val="0"/>
              </a:spcAft>
            </a:pPr>
            <a:endParaRPr lang="en-US" b="0" dirty="0">
              <a:effectLst/>
            </a:endParaRPr>
          </a:p>
          <a:p>
            <a:br>
              <a:rPr lang="en-US" dirty="0"/>
            </a:br>
            <a:endParaRPr lang="en-US" dirty="0"/>
          </a:p>
        </p:txBody>
      </p:sp>
      <p:sp>
        <p:nvSpPr>
          <p:cNvPr id="4" name="Title 3">
            <a:extLst>
              <a:ext uri="{FF2B5EF4-FFF2-40B4-BE49-F238E27FC236}">
                <a16:creationId xmlns:a16="http://schemas.microsoft.com/office/drawing/2014/main" id="{0C90714B-9960-D8A5-D524-A6EE9F6E4CAC}"/>
              </a:ext>
            </a:extLst>
          </p:cNvPr>
          <p:cNvSpPr>
            <a:spLocks noGrp="1"/>
          </p:cNvSpPr>
          <p:nvPr>
            <p:ph type="title"/>
          </p:nvPr>
        </p:nvSpPr>
        <p:spPr/>
        <p:txBody>
          <a:bodyPr/>
          <a:lstStyle/>
          <a:p>
            <a:r>
              <a:rPr lang="en-US" sz="4000" b="0" i="0" u="none" strike="noStrike" dirty="0">
                <a:solidFill>
                  <a:srgbClr val="000000"/>
                </a:solidFill>
                <a:effectLst/>
                <a:latin typeface="Garamond" panose="02020404030301010803" pitchFamily="18" charset="0"/>
              </a:rPr>
              <a:t>Domestic Abuse is a Hidden </a:t>
            </a:r>
            <a:r>
              <a:rPr lang="en-US" dirty="0">
                <a:solidFill>
                  <a:srgbClr val="000000"/>
                </a:solidFill>
                <a:latin typeface="Garamond" panose="02020404030301010803" pitchFamily="18" charset="0"/>
              </a:rPr>
              <a:t>R</a:t>
            </a:r>
            <a:r>
              <a:rPr lang="en-US" sz="4000" b="0" i="0" u="none" strike="noStrike" dirty="0">
                <a:solidFill>
                  <a:srgbClr val="000000"/>
                </a:solidFill>
                <a:effectLst/>
                <a:latin typeface="Garamond" panose="02020404030301010803" pitchFamily="18" charset="0"/>
              </a:rPr>
              <a:t>eality.</a:t>
            </a:r>
            <a:endParaRPr lang="en-US" dirty="0"/>
          </a:p>
        </p:txBody>
      </p:sp>
    </p:spTree>
    <p:extLst>
      <p:ext uri="{BB962C8B-B14F-4D97-AF65-F5344CB8AC3E}">
        <p14:creationId xmlns:p14="http://schemas.microsoft.com/office/powerpoint/2010/main" val="385917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09308-A0D8-C534-D948-52E2D054C8F8}"/>
              </a:ext>
            </a:extLst>
          </p:cNvPr>
          <p:cNvSpPr txBox="1"/>
          <p:nvPr/>
        </p:nvSpPr>
        <p:spPr>
          <a:xfrm>
            <a:off x="579863" y="847493"/>
            <a:ext cx="10488458" cy="707886"/>
          </a:xfrm>
          <a:prstGeom prst="rect">
            <a:avLst/>
          </a:prstGeom>
          <a:noFill/>
        </p:spPr>
        <p:txBody>
          <a:bodyPr wrap="square" rtlCol="0">
            <a:spAutoFit/>
          </a:bodyPr>
          <a:lstStyle/>
          <a:p>
            <a:r>
              <a:rPr lang="en-US" sz="4000" dirty="0">
                <a:solidFill>
                  <a:srgbClr val="000000"/>
                </a:solidFill>
                <a:latin typeface="Garamond" panose="02020404030301010803" pitchFamily="18" charset="0"/>
              </a:rPr>
              <a:t>T</a:t>
            </a:r>
            <a:r>
              <a:rPr lang="en-US" sz="4000" b="0" i="0" u="none" strike="noStrike" dirty="0">
                <a:solidFill>
                  <a:srgbClr val="000000"/>
                </a:solidFill>
                <a:effectLst/>
                <a:latin typeface="Garamond" panose="02020404030301010803" pitchFamily="18" charset="0"/>
              </a:rPr>
              <a:t>he Lord sees victims and is active in their rescue </a:t>
            </a:r>
          </a:p>
        </p:txBody>
      </p:sp>
      <p:sp>
        <p:nvSpPr>
          <p:cNvPr id="5" name="TextBox 4">
            <a:extLst>
              <a:ext uri="{FF2B5EF4-FFF2-40B4-BE49-F238E27FC236}">
                <a16:creationId xmlns:a16="http://schemas.microsoft.com/office/drawing/2014/main" id="{A3A4CB4A-A9FF-8CB2-767E-814446AD3135}"/>
              </a:ext>
            </a:extLst>
          </p:cNvPr>
          <p:cNvSpPr txBox="1"/>
          <p:nvPr/>
        </p:nvSpPr>
        <p:spPr>
          <a:xfrm>
            <a:off x="579864" y="1672683"/>
            <a:ext cx="8561348" cy="5262979"/>
          </a:xfrm>
          <a:prstGeom prst="rect">
            <a:avLst/>
          </a:prstGeom>
          <a:noFill/>
        </p:spPr>
        <p:txBody>
          <a:bodyPr wrap="square">
            <a:spAutoFit/>
          </a:bodyPr>
          <a:lstStyle/>
          <a:p>
            <a:r>
              <a:rPr lang="en-US" sz="2800" b="0" i="0" dirty="0">
                <a:solidFill>
                  <a:srgbClr val="000000"/>
                </a:solidFill>
                <a:effectLst/>
                <a:latin typeface="system-ui"/>
              </a:rPr>
              <a:t>“The Spirit of the Lord is upon me,</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because he has anointed me</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to proclaim good news to the poor.</a:t>
            </a:r>
            <a:br>
              <a:rPr lang="en-US" sz="2800" dirty="0"/>
            </a:br>
            <a:r>
              <a:rPr lang="en-US" sz="2800" b="0" i="0" dirty="0">
                <a:solidFill>
                  <a:srgbClr val="000000"/>
                </a:solidFill>
                <a:effectLst/>
                <a:latin typeface="system-ui"/>
              </a:rPr>
              <a:t>He has sent me to proclaim liberty to the captives</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and recovering of sight to the blind,</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to set at liberty those who are oppressed,</a:t>
            </a:r>
            <a:br>
              <a:rPr lang="en-US" sz="2800" dirty="0"/>
            </a:br>
            <a:r>
              <a:rPr lang="en-US" sz="2800" b="1" i="0" baseline="30000" dirty="0">
                <a:solidFill>
                  <a:srgbClr val="000000"/>
                </a:solidFill>
                <a:effectLst/>
                <a:latin typeface="system-ui"/>
              </a:rPr>
              <a:t> </a:t>
            </a:r>
            <a:r>
              <a:rPr lang="en-US" sz="2800" b="0" i="0" dirty="0">
                <a:solidFill>
                  <a:srgbClr val="000000"/>
                </a:solidFill>
                <a:effectLst/>
                <a:latin typeface="system-ui"/>
              </a:rPr>
              <a:t>to proclaim the year of the Lord's favor.” </a:t>
            </a:r>
            <a:r>
              <a:rPr lang="en-US" sz="2800" b="0" i="0" u="none" strike="noStrike" dirty="0">
                <a:solidFill>
                  <a:srgbClr val="000000"/>
                </a:solidFill>
                <a:effectLst/>
                <a:latin typeface="Garamond" panose="02020404030301010803" pitchFamily="18" charset="0"/>
              </a:rPr>
              <a:t>(Luke 4:18–19)</a:t>
            </a:r>
          </a:p>
          <a:p>
            <a:endParaRPr lang="en-US" sz="2800" dirty="0">
              <a:solidFill>
                <a:srgbClr val="000000"/>
              </a:solidFill>
              <a:latin typeface="Garamond" panose="02020404030301010803" pitchFamily="18" charset="0"/>
            </a:endParaRPr>
          </a:p>
          <a:p>
            <a:pPr algn="l"/>
            <a:r>
              <a:rPr lang="en-US" sz="2800" b="0" i="0" dirty="0">
                <a:solidFill>
                  <a:srgbClr val="000000"/>
                </a:solidFill>
                <a:effectLst/>
                <a:latin typeface="system-ui"/>
              </a:rPr>
              <a:t>He will rescue them from oppression and violence,</a:t>
            </a:r>
            <a:br>
              <a:rPr lang="en-US" sz="2800" b="0" i="0" dirty="0">
                <a:solidFill>
                  <a:srgbClr val="000000"/>
                </a:solidFill>
                <a:effectLst/>
                <a:latin typeface="system-ui"/>
              </a:rPr>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for precious is their blood in his sight. (</a:t>
            </a:r>
            <a:r>
              <a:rPr lang="en-US" sz="2800" dirty="0">
                <a:solidFill>
                  <a:srgbClr val="000000"/>
                </a:solidFill>
                <a:latin typeface="system-ui"/>
              </a:rPr>
              <a:t>P</a:t>
            </a:r>
            <a:r>
              <a:rPr lang="en-US" sz="2800" b="0" i="0" dirty="0">
                <a:solidFill>
                  <a:srgbClr val="000000"/>
                </a:solidFill>
                <a:effectLst/>
                <a:latin typeface="system-ui"/>
              </a:rPr>
              <a:t>s 72:14)</a:t>
            </a:r>
          </a:p>
          <a:p>
            <a:endParaRPr lang="en-US" sz="2800" dirty="0"/>
          </a:p>
          <a:p>
            <a:endParaRPr lang="en-US" sz="2800" dirty="0"/>
          </a:p>
        </p:txBody>
      </p:sp>
    </p:spTree>
    <p:extLst>
      <p:ext uri="{BB962C8B-B14F-4D97-AF65-F5344CB8AC3E}">
        <p14:creationId xmlns:p14="http://schemas.microsoft.com/office/powerpoint/2010/main" val="383343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BA3F-C62E-1F64-3F8F-F907F9322B60}"/>
              </a:ext>
            </a:extLst>
          </p:cNvPr>
          <p:cNvSpPr>
            <a:spLocks noGrp="1"/>
          </p:cNvSpPr>
          <p:nvPr>
            <p:ph type="title"/>
          </p:nvPr>
        </p:nvSpPr>
        <p:spPr>
          <a:xfrm>
            <a:off x="602166" y="642594"/>
            <a:ext cx="10523034" cy="1371600"/>
          </a:xfrm>
        </p:spPr>
        <p:txBody>
          <a:bodyPr>
            <a:normAutofit/>
          </a:bodyPr>
          <a:lstStyle/>
          <a:p>
            <a:r>
              <a:rPr lang="en-US" sz="2400" b="1" i="0" u="none" strike="noStrike" dirty="0">
                <a:solidFill>
                  <a:srgbClr val="000000"/>
                </a:solidFill>
                <a:effectLst/>
                <a:latin typeface="New York"/>
              </a:rPr>
              <a:t> </a:t>
            </a:r>
            <a:r>
              <a:rPr lang="en-US" sz="1800" b="0" i="0" u="none" strike="noStrike" dirty="0">
                <a:solidFill>
                  <a:srgbClr val="000000"/>
                </a:solidFill>
                <a:effectLst/>
                <a:latin typeface="Garamond" panose="02020404030301010803" pitchFamily="18" charset="0"/>
              </a:rPr>
              <a:t>  </a:t>
            </a:r>
            <a:r>
              <a:rPr lang="en-US" sz="2400" b="1" i="0" u="none" strike="noStrike" dirty="0">
                <a:solidFill>
                  <a:srgbClr val="000000"/>
                </a:solidFill>
                <a:effectLst/>
                <a:latin typeface="New York"/>
              </a:rPr>
              <a:t>Scripture calls us to care for the weak and to guide and protect the oppressed</a:t>
            </a:r>
            <a:endParaRPr lang="en-US" sz="2400" b="1" dirty="0"/>
          </a:p>
        </p:txBody>
      </p:sp>
      <p:sp>
        <p:nvSpPr>
          <p:cNvPr id="3" name="Content Placeholder 2">
            <a:extLst>
              <a:ext uri="{FF2B5EF4-FFF2-40B4-BE49-F238E27FC236}">
                <a16:creationId xmlns:a16="http://schemas.microsoft.com/office/drawing/2014/main" id="{63D97AC7-5BE5-B93A-12C4-FFB379137590}"/>
              </a:ext>
            </a:extLst>
          </p:cNvPr>
          <p:cNvSpPr>
            <a:spLocks noGrp="1"/>
          </p:cNvSpPr>
          <p:nvPr>
            <p:ph idx="1"/>
          </p:nvPr>
        </p:nvSpPr>
        <p:spPr>
          <a:xfrm>
            <a:off x="836341" y="1505415"/>
            <a:ext cx="10288859" cy="4447329"/>
          </a:xfrm>
        </p:spPr>
        <p:txBody>
          <a:bodyPr>
            <a:normAutofit/>
          </a:bodyPr>
          <a:lstStyle/>
          <a:p>
            <a:r>
              <a:rPr lang="en-US" sz="2000" b="0" i="0" dirty="0">
                <a:solidFill>
                  <a:srgbClr val="000000"/>
                </a:solidFill>
                <a:effectLst/>
                <a:latin typeface="system-ui"/>
              </a:rPr>
              <a:t>God has taken his place in the divine council;</a:t>
            </a:r>
            <a:br>
              <a:rPr lang="en-US" sz="2000" dirty="0"/>
            </a:br>
            <a:r>
              <a:rPr lang="en-US" sz="2000" b="0" i="0" dirty="0">
                <a:solidFill>
                  <a:srgbClr val="000000"/>
                </a:solidFill>
                <a:effectLst/>
                <a:latin typeface="Courier New" panose="02070309020205020404" pitchFamily="49" charset="0"/>
              </a:rPr>
              <a:t>    </a:t>
            </a:r>
            <a:r>
              <a:rPr lang="en-US" sz="2000" b="0" i="0" dirty="0">
                <a:solidFill>
                  <a:srgbClr val="000000"/>
                </a:solidFill>
                <a:effectLst/>
                <a:latin typeface="system-ui"/>
              </a:rPr>
              <a:t>in the midst of the gods he holds judgment:</a:t>
            </a:r>
            <a:br>
              <a:rPr lang="en-US" sz="2000" dirty="0"/>
            </a:br>
            <a:r>
              <a:rPr lang="en-US" sz="2000" b="1" i="0" baseline="30000" dirty="0">
                <a:solidFill>
                  <a:srgbClr val="000000"/>
                </a:solidFill>
                <a:effectLst/>
                <a:latin typeface="system-ui"/>
              </a:rPr>
              <a:t> </a:t>
            </a:r>
            <a:r>
              <a:rPr lang="en-US" sz="2000" b="0" i="0" dirty="0">
                <a:solidFill>
                  <a:srgbClr val="000000"/>
                </a:solidFill>
                <a:effectLst/>
                <a:latin typeface="system-ui"/>
              </a:rPr>
              <a:t>“How long will you judge unjustly</a:t>
            </a:r>
            <a:br>
              <a:rPr lang="en-US" sz="2000" dirty="0"/>
            </a:br>
            <a:r>
              <a:rPr lang="en-US" sz="2000" b="0" i="0" dirty="0">
                <a:solidFill>
                  <a:srgbClr val="000000"/>
                </a:solidFill>
                <a:effectLst/>
                <a:latin typeface="Courier New" panose="02070309020205020404" pitchFamily="49" charset="0"/>
              </a:rPr>
              <a:t>    </a:t>
            </a:r>
            <a:r>
              <a:rPr lang="en-US" sz="2000" b="0" i="0" dirty="0">
                <a:solidFill>
                  <a:srgbClr val="000000"/>
                </a:solidFill>
                <a:effectLst/>
                <a:latin typeface="system-ui"/>
              </a:rPr>
              <a:t>and show partiality to the wicked? </a:t>
            </a:r>
            <a:r>
              <a:rPr lang="en-US" sz="2000" b="0" i="1" dirty="0">
                <a:solidFill>
                  <a:srgbClr val="000000"/>
                </a:solidFill>
                <a:effectLst/>
                <a:latin typeface="system-ui"/>
              </a:rPr>
              <a:t>Selah</a:t>
            </a:r>
            <a:br>
              <a:rPr lang="en-US" sz="2000" dirty="0"/>
            </a:br>
            <a:r>
              <a:rPr lang="en-US" sz="2000" b="1" i="0" baseline="30000" dirty="0">
                <a:solidFill>
                  <a:srgbClr val="000000"/>
                </a:solidFill>
                <a:effectLst/>
                <a:latin typeface="system-ui"/>
              </a:rPr>
              <a:t>3</a:t>
            </a:r>
            <a:r>
              <a:rPr lang="en-US" sz="2000" b="0" i="0" dirty="0">
                <a:solidFill>
                  <a:srgbClr val="000000"/>
                </a:solidFill>
                <a:effectLst/>
                <a:latin typeface="system-ui"/>
              </a:rPr>
              <a:t>Give justice to the weak and the fatherless;</a:t>
            </a:r>
            <a:br>
              <a:rPr lang="en-US" sz="2000" dirty="0"/>
            </a:br>
            <a:r>
              <a:rPr lang="en-US" sz="2000" b="0" i="0" dirty="0">
                <a:solidFill>
                  <a:srgbClr val="000000"/>
                </a:solidFill>
                <a:effectLst/>
                <a:latin typeface="Courier New" panose="02070309020205020404" pitchFamily="49" charset="0"/>
              </a:rPr>
              <a:t>    </a:t>
            </a:r>
            <a:r>
              <a:rPr lang="en-US" sz="2000" b="0" i="0" dirty="0">
                <a:solidFill>
                  <a:srgbClr val="000000"/>
                </a:solidFill>
                <a:effectLst/>
                <a:latin typeface="system-ui"/>
              </a:rPr>
              <a:t>maintain the right of the afflicted and the destitute.</a:t>
            </a:r>
            <a:br>
              <a:rPr lang="en-US" sz="2000" dirty="0"/>
            </a:br>
            <a:r>
              <a:rPr lang="en-US" sz="2000" b="1" i="0" baseline="30000" dirty="0">
                <a:solidFill>
                  <a:srgbClr val="000000"/>
                </a:solidFill>
                <a:effectLst/>
                <a:latin typeface="system-ui"/>
              </a:rPr>
              <a:t> </a:t>
            </a:r>
            <a:r>
              <a:rPr lang="en-US" sz="2000" b="0" i="0" dirty="0">
                <a:solidFill>
                  <a:srgbClr val="000000"/>
                </a:solidFill>
                <a:effectLst/>
                <a:latin typeface="system-ui"/>
              </a:rPr>
              <a:t>Rescue the weak and the needy;</a:t>
            </a:r>
            <a:br>
              <a:rPr lang="en-US" sz="2000" dirty="0"/>
            </a:br>
            <a:r>
              <a:rPr lang="en-US" sz="2000" b="0" i="0" dirty="0">
                <a:solidFill>
                  <a:srgbClr val="000000"/>
                </a:solidFill>
                <a:effectLst/>
                <a:latin typeface="Courier New" panose="02070309020205020404" pitchFamily="49" charset="0"/>
              </a:rPr>
              <a:t>    </a:t>
            </a:r>
            <a:r>
              <a:rPr lang="en-US" sz="2000" b="0" i="0" dirty="0">
                <a:solidFill>
                  <a:srgbClr val="000000"/>
                </a:solidFill>
                <a:effectLst/>
                <a:latin typeface="system-ui"/>
              </a:rPr>
              <a:t>deliver them from the hand of the wicked.” </a:t>
            </a:r>
            <a:r>
              <a:rPr lang="en-US" sz="1600" b="1" i="0" u="none" strike="noStrike" dirty="0">
                <a:solidFill>
                  <a:srgbClr val="000000"/>
                </a:solidFill>
                <a:effectLst/>
                <a:latin typeface="New York"/>
              </a:rPr>
              <a:t>Ps 82:1-4 </a:t>
            </a:r>
          </a:p>
          <a:p>
            <a:r>
              <a:rPr lang="en-US" sz="2000" b="0" i="0" dirty="0">
                <a:solidFill>
                  <a:srgbClr val="000000"/>
                </a:solidFill>
                <a:effectLst/>
                <a:latin typeface="system-ui"/>
              </a:rPr>
              <a:t>Open your mouth, judge righteously,</a:t>
            </a:r>
            <a:br>
              <a:rPr lang="en-US" sz="2000" dirty="0"/>
            </a:br>
            <a:r>
              <a:rPr lang="en-US" sz="2000" b="0" i="0" dirty="0">
                <a:solidFill>
                  <a:srgbClr val="000000"/>
                </a:solidFill>
                <a:effectLst/>
                <a:latin typeface="Courier New" panose="02070309020205020404" pitchFamily="49" charset="0"/>
              </a:rPr>
              <a:t>    </a:t>
            </a:r>
            <a:r>
              <a:rPr lang="en-US" sz="2000" b="0" i="0" dirty="0">
                <a:solidFill>
                  <a:srgbClr val="000000"/>
                </a:solidFill>
                <a:effectLst/>
                <a:latin typeface="system-ui"/>
              </a:rPr>
              <a:t>defend the rights of the poor and needy. </a:t>
            </a:r>
            <a:r>
              <a:rPr lang="en-US" sz="1600" b="1" i="0" u="none" strike="noStrike" dirty="0">
                <a:solidFill>
                  <a:srgbClr val="000000"/>
                </a:solidFill>
                <a:effectLst/>
                <a:latin typeface="New York"/>
              </a:rPr>
              <a:t>Prov 31:9</a:t>
            </a:r>
          </a:p>
          <a:p>
            <a:r>
              <a:rPr lang="en-US" sz="2000" b="1" i="0" baseline="30000" dirty="0">
                <a:solidFill>
                  <a:srgbClr val="000000"/>
                </a:solidFill>
                <a:effectLst/>
                <a:latin typeface="system-ui"/>
              </a:rPr>
              <a:t> </a:t>
            </a:r>
            <a:r>
              <a:rPr lang="en-US" sz="2000" b="0" i="0" dirty="0">
                <a:solidFill>
                  <a:srgbClr val="000000"/>
                </a:solidFill>
                <a:effectLst/>
                <a:latin typeface="system-ui"/>
              </a:rPr>
              <a:t>Remember those who are in prison, as though in prison with them, and those who are mistreated, since you also are in the body.</a:t>
            </a:r>
            <a:r>
              <a:rPr lang="en-US" sz="1600" b="0" i="0" u="none" strike="noStrike" dirty="0">
                <a:solidFill>
                  <a:srgbClr val="000000"/>
                </a:solidFill>
                <a:effectLst/>
                <a:latin typeface="New York"/>
              </a:rPr>
              <a:t> </a:t>
            </a:r>
            <a:r>
              <a:rPr lang="en-US" sz="1600" b="1" i="0" u="none" strike="noStrike" dirty="0">
                <a:solidFill>
                  <a:srgbClr val="000000"/>
                </a:solidFill>
                <a:effectLst/>
                <a:latin typeface="New York"/>
              </a:rPr>
              <a:t>Heb 13:3</a:t>
            </a:r>
            <a:endParaRPr lang="en-US" b="1" dirty="0"/>
          </a:p>
        </p:txBody>
      </p:sp>
    </p:spTree>
    <p:extLst>
      <p:ext uri="{BB962C8B-B14F-4D97-AF65-F5344CB8AC3E}">
        <p14:creationId xmlns:p14="http://schemas.microsoft.com/office/powerpoint/2010/main" val="310294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418</TotalTime>
  <Words>2464</Words>
  <Application>Microsoft Macintosh PowerPoint</Application>
  <PresentationFormat>Widescreen</PresentationFormat>
  <Paragraphs>210</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Avenir Next LT Pro</vt:lpstr>
      <vt:lpstr>Avenir Next LT Pro Light</vt:lpstr>
      <vt:lpstr>Courier New</vt:lpstr>
      <vt:lpstr>Garamond</vt:lpstr>
      <vt:lpstr>New York</vt:lpstr>
      <vt:lpstr>system-ui</vt:lpstr>
      <vt:lpstr>Times New Roman</vt:lpstr>
      <vt:lpstr>Wingdings</vt:lpstr>
      <vt:lpstr>SavonVTI</vt:lpstr>
      <vt:lpstr>Domestic Abuse How to help</vt:lpstr>
      <vt:lpstr>God’s Design for Marriage</vt:lpstr>
      <vt:lpstr>Oppression:  What’s at root</vt:lpstr>
      <vt:lpstr>Oppressive People Insist That</vt:lpstr>
      <vt:lpstr>Enforced Worship</vt:lpstr>
      <vt:lpstr>PowerPoint Presentation</vt:lpstr>
      <vt:lpstr>Domestic Abuse is a Hidden Reality.</vt:lpstr>
      <vt:lpstr>PowerPoint Presentation</vt:lpstr>
      <vt:lpstr>   Scripture calls us to care for the weak and to guide and protect the oppressed</vt:lpstr>
      <vt:lpstr>How do we learn about abuse?</vt:lpstr>
      <vt:lpstr>Questions to ask</vt:lpstr>
      <vt:lpstr>Themes to be alert to</vt:lpstr>
      <vt:lpstr>Teach Dynamics of Abuse and Patterns You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 Why Some People Stay</vt:lpstr>
      <vt:lpstr>Pray and Patiently Persist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Abuse How to help</dc:title>
  <dc:creator>Darby Strickland</dc:creator>
  <cp:lastModifiedBy>Microsoft Office User</cp:lastModifiedBy>
  <cp:revision>6</cp:revision>
  <dcterms:created xsi:type="dcterms:W3CDTF">2023-02-22T13:54:52Z</dcterms:created>
  <dcterms:modified xsi:type="dcterms:W3CDTF">2023-03-23T20:09:45Z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